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EA_204E081B.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00_3756320E.xml" ContentType="application/vnd.ms-powerpoint.comments+xml"/>
  <Override PartName="/ppt/notesSlides/notesSlide13.xml" ContentType="application/vnd.openxmlformats-officedocument.presentationml.notesSlide+xml"/>
  <Override PartName="/ppt/comments/modernComment_215_3637AB53.xml" ContentType="application/vnd.ms-powerpoint.comments+xml"/>
  <Override PartName="/ppt/notesSlides/notesSlide14.xml" ContentType="application/vnd.openxmlformats-officedocument.presentationml.notesSlide+xml"/>
  <Override PartName="/ppt/comments/modernComment_20C_E31628C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232_956BCFC6.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03_B0AC2AF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105_BB06EC1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4221" r:id="rId4"/>
    <p:sldMasterId id="2147484222" r:id="rId5"/>
  </p:sldMasterIdLst>
  <p:notesMasterIdLst>
    <p:notesMasterId r:id="rId45"/>
  </p:notesMasterIdLst>
  <p:handoutMasterIdLst>
    <p:handoutMasterId r:id="rId46"/>
  </p:handoutMasterIdLst>
  <p:sldIdLst>
    <p:sldId id="475" r:id="rId6"/>
    <p:sldId id="490" r:id="rId7"/>
    <p:sldId id="259" r:id="rId8"/>
    <p:sldId id="4348" r:id="rId9"/>
    <p:sldId id="4349" r:id="rId10"/>
    <p:sldId id="559" r:id="rId11"/>
    <p:sldId id="538" r:id="rId12"/>
    <p:sldId id="4351" r:id="rId13"/>
    <p:sldId id="557" r:id="rId14"/>
    <p:sldId id="3974" r:id="rId15"/>
    <p:sldId id="539" r:id="rId16"/>
    <p:sldId id="4352" r:id="rId17"/>
    <p:sldId id="533" r:id="rId18"/>
    <p:sldId id="524" r:id="rId19"/>
    <p:sldId id="4353" r:id="rId20"/>
    <p:sldId id="560" r:id="rId21"/>
    <p:sldId id="4346" r:id="rId22"/>
    <p:sldId id="556" r:id="rId23"/>
    <p:sldId id="540" r:id="rId24"/>
    <p:sldId id="4354" r:id="rId25"/>
    <p:sldId id="534" r:id="rId26"/>
    <p:sldId id="562" r:id="rId27"/>
    <p:sldId id="285" r:id="rId28"/>
    <p:sldId id="546" r:id="rId29"/>
    <p:sldId id="4350" r:id="rId30"/>
    <p:sldId id="4288" r:id="rId31"/>
    <p:sldId id="4358" r:id="rId32"/>
    <p:sldId id="4359" r:id="rId33"/>
    <p:sldId id="518" r:id="rId34"/>
    <p:sldId id="529" r:id="rId35"/>
    <p:sldId id="4356" r:id="rId36"/>
    <p:sldId id="4355" r:id="rId37"/>
    <p:sldId id="528" r:id="rId38"/>
    <p:sldId id="549" r:id="rId39"/>
    <p:sldId id="550" r:id="rId40"/>
    <p:sldId id="3988" r:id="rId41"/>
    <p:sldId id="555" r:id="rId42"/>
    <p:sldId id="4281" r:id="rId43"/>
    <p:sldId id="4357"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288" userDrawn="1">
          <p15:clr>
            <a:srgbClr val="A4A3A4"/>
          </p15:clr>
        </p15:guide>
        <p15:guide id="3"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E5019-5A3A-6E86-7F99-E9FF50A37117}" name="Childers, Trenita" initials="TC" userId="S::tchilders@air.org::6933f8a8-88c1-4cd4-97de-4669cabc616d" providerId="AD"/>
  <p188:author id="{7E48CB28-6F3F-1622-7C09-5BA4E4D41637}" name="Escueta, Maya" initials="EM" userId="S::mescueta@air.org::b69f544d-9353-4e8a-b838-c865505d7524" providerId="AD"/>
  <p188:author id="{DB24EF2C-C270-A187-0A2B-4CDC7ED97C5A}" name="Sweeney, Matthew" initials="MS" userId="S::msweeney@air.org::a68d444a-d562-4f53-9874-c5afdaee21b8" providerId="AD"/>
  <p188:author id="{4AC53547-DDF6-93A5-2AF0-803D7FABA549}" name="Shramko, Maura" initials="MS" userId="S::mshramko@air.org::6316bc87-4551-47ce-b249-0e7c3a4f43f0" providerId="AD"/>
  <p188:author id="{26D1DD49-A3E5-9741-7F76-8C123EE23B41}" name="Rosenstein, Jakob" initials="JR" userId="S::jrosenstein@air.org::f409a549-f345-433f-bc69-3b1cdd837b91" providerId="AD"/>
  <p188:author id="{0D93C751-2EE7-2372-8EDB-49284B29F442}" name="Hulbert, Christine" initials="CH" userId="S::chulbert@air.org::0458387a-f57b-48c6-b6a3-59ba81d52c2f" providerId="AD"/>
  <p188:author id="{8DC9409C-3F1F-B3C8-A5E4-433285D20D85}" name="Olivier, Jasmine" initials="OJ" userId="S::jolivier@air.org::89081b90-cc28-48b7-9893-2af4e38a89ca" providerId="AD"/>
  <p188:author id="{602BCADB-266C-987A-B05D-0FEEB6C47F78}" name="Kazi, Sarah" initials="SK" userId="S::skazi@air.org::a4d28614-1595-44ed-b7d6-add737f6ee65" providerId="AD"/>
  <p188:author id="{6436ECED-6E46-1F2B-6285-FBA2C447EF21}" name="Hester, Candace" initials="CH" userId="S::chester@air.org::8b10a34b-0c53-4e9b-86f9-e9d8bdea1f0f" providerId="AD"/>
  <p188:author id="{7A7295F0-4F59-BEB1-AFE5-C1783F825291}" name="de Boinville, Amy" initials="Ad" userId="S::adeboinville@air.org::d3d8ae80-f33b-467e-8e69-1ef04b379b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139" clrIdx="1">
    <p:extLst>
      <p:ext uri="{19B8F6BF-5375-455C-9EA6-DF929625EA0E}">
        <p15:presenceInfo xmlns:p15="http://schemas.microsoft.com/office/powerpoint/2012/main" userId="Linda K. Reed" providerId="None"/>
      </p:ext>
    </p:extLst>
  </p:cmAuthor>
  <p:cmAuthor id="9" name="Neuben, Stephanie" initials="SN" lastIdx="4" clrIdx="8">
    <p:extLst>
      <p:ext uri="{19B8F6BF-5375-455C-9EA6-DF929625EA0E}">
        <p15:presenceInfo xmlns:p15="http://schemas.microsoft.com/office/powerpoint/2012/main" userId="Neuben, Stephanie"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41" clrIdx="3">
    <p:extLst>
      <p:ext uri="{19B8F6BF-5375-455C-9EA6-DF929625EA0E}">
        <p15:presenceInfo xmlns:p15="http://schemas.microsoft.com/office/powerpoint/2012/main" userId="Note" providerId="None"/>
      </p:ext>
    </p:extLst>
  </p:cmAuthor>
  <p:cmAuthor id="5" name="Jehle, Angela" initials="JA [2]" lastIdx="71"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F2F2F2"/>
    <a:srgbClr val="F3FBFF"/>
    <a:srgbClr val="000000"/>
    <a:srgbClr val="E2E6E8"/>
    <a:srgbClr val="BABDC0"/>
    <a:srgbClr val="BFBFBF"/>
    <a:srgbClr val="F3FBFE"/>
    <a:srgbClr val="D1EEFC"/>
    <a:srgbClr val="4485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C8559-AE40-4DF3-9EE0-701781E4E66D}" v="72" dt="2024-08-27T17:38:44.927"/>
    <p1510:client id="{276D2AE1-7E25-D206-4AB5-4FD2D37F42BF}" v="14" dt="2024-08-28T14:28:53.232"/>
    <p1510:client id="{29D1AFF7-6EFE-4862-8EFD-12F0E4432E25}" v="27" dt="2024-08-28T14:09:41.949"/>
    <p1510:client id="{3E3B1237-E78E-4BCE-A609-1F205A499E6B}" v="99" dt="2024-08-28T15:11:29.977"/>
    <p1510:client id="{450A0AD2-D7F4-47F1-94DF-80B32F8C4811}" v="74" dt="2024-08-27T22:38:30.620"/>
    <p1510:client id="{5B0FB7D9-D4DC-AA02-812F-AE0B97AD0384}" v="471" dt="2024-08-27T19:23:10.922"/>
    <p1510:client id="{88D8457E-BD91-40F0-9590-4DB115962337}" v="3485" dt="2024-08-27T21:29:34.481"/>
    <p1510:client id="{96B958F2-BC37-4A44-86D0-4B6FA4EE1430}" v="3736" dt="2024-08-28T13:19:50.784"/>
    <p1510:client id="{AFC69709-516D-96AE-D21A-CE5B015AEC9A}" v="607" dt="2024-08-27T19:56:10.167"/>
    <p1510:client id="{B568612D-4455-4756-9E8B-0ADD06790646}" v="10646" dt="2024-08-28T14:21:44.814"/>
    <p1510:client id="{E2CE2633-7779-43F6-A240-C394F3DBF12B}" v="2388" dt="2024-08-27T19:48:39.460"/>
  </p1510:revLst>
</p1510:revInfo>
</file>

<file path=ppt/tableStyles.xml><?xml version="1.0" encoding="utf-8"?>
<a:tblStyleLst xmlns:a="http://schemas.openxmlformats.org/drawingml/2006/main" def="{577794B7-0F68-450A-8CF4-2D9CDB5CE098}">
  <a:tblStyle styleId="{577794B7-0F68-450A-8CF4-2D9CDB5CE098}" styleName="_AIR 2021">
    <a:wholeTbl>
      <a:tcTxStyle>
        <a:fontRef idx="minor">
          <a:schemeClr val="tx2"/>
        </a:fontRef>
        <a:schemeClr val="tx2"/>
      </a:tcTxStyle>
      <a:tcStyle>
        <a:tcBdr>
          <a:left>
            <a:ln>
              <a:noFill/>
            </a:ln>
          </a:left>
          <a:right>
            <a:ln>
              <a:noFill/>
            </a:ln>
          </a:right>
          <a:top>
            <a:ln>
              <a:noFill/>
            </a:ln>
          </a:top>
          <a:bottom>
            <a:ln w="9585" cmpd="sng">
              <a:solidFill>
                <a:schemeClr val="accent3"/>
              </a:solidFill>
            </a:ln>
          </a:bottom>
          <a:insideH>
            <a:ln w="9585" cmpd="sng">
              <a:solidFill>
                <a:schemeClr val="accent6"/>
              </a:solidFill>
            </a:ln>
          </a:insideH>
          <a:insideV>
            <a:ln w="9585" cmpd="sng">
              <a:solidFill>
                <a:schemeClr val="accent6"/>
              </a:solidFill>
            </a:ln>
          </a:insideV>
        </a:tcBdr>
        <a:fill>
          <a:noFill/>
        </a:fill>
      </a:tcStyle>
    </a:wholeTbl>
    <a:band1H>
      <a:tcStyle>
        <a:tcBdr/>
      </a:tcStyle>
    </a:band1H>
    <a:band2H>
      <a:tcStyle>
        <a:tcBdr/>
        <a:fill>
          <a:solidFill>
            <a:schemeClr val="bg2">
              <a:alpha val="25000"/>
            </a:schemeClr>
          </a:solidFill>
        </a:fill>
      </a:tcStyle>
    </a:band2H>
    <a:firstRow>
      <a:tcTxStyle b="on">
        <a:fontRef idx="minor">
          <a:prstClr val="white"/>
        </a:fontRef>
        <a:prstClr val="white"/>
      </a:tcTxStyle>
      <a:tcStyle>
        <a:tcBdr>
          <a:bottom>
            <a:ln w="58000" cmpd="sng">
              <a:solidFill>
                <a:schemeClr val="accent2"/>
              </a:solidFill>
            </a:ln>
          </a:bottom>
          <a:insideH>
            <a:ln>
              <a:noFill/>
            </a:ln>
          </a:insideH>
          <a:insideV>
            <a:ln w="9525" cmpd="sng">
              <a:solidFill>
                <a:prstClr val="white"/>
              </a:solid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56" y="102"/>
      </p:cViewPr>
      <p:guideLst>
        <p:guide orient="horz" pos="816"/>
        <p:guide pos="288"/>
        <p:guide orient="horz" pos="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omments/modernComment_1100_3756320E.xml><?xml version="1.0" encoding="utf-8"?>
<p188:cmLst xmlns:a="http://schemas.openxmlformats.org/drawingml/2006/main" xmlns:r="http://schemas.openxmlformats.org/officeDocument/2006/relationships" xmlns:p188="http://schemas.microsoft.com/office/powerpoint/2018/8/main">
  <p188:cm id="{0E503386-4CF5-47C9-B9A6-FFE283E5CDAA}" authorId="{6436ECED-6E46-1F2B-6285-FBA2C447EF21}" status="resolved" created="2024-08-28T13:17:32.682" complete="100000">
    <ac:deMkLst xmlns:ac="http://schemas.microsoft.com/office/drawing/2013/main/command">
      <pc:docMk xmlns:pc="http://schemas.microsoft.com/office/powerpoint/2013/main/command"/>
      <pc:sldMk xmlns:pc="http://schemas.microsoft.com/office/powerpoint/2013/main/command" cId="928395790" sldId="4352"/>
      <ac:spMk id="1035" creationId="{AAEBE4BB-6A8B-3AE2-9C31-73FF45D96929}"/>
    </ac:deMkLst>
    <p188:replyLst>
      <p188:reply id="{C8B407EB-F13D-4AD0-B2F5-80A5D5A83F6B}" authorId="{DB24EF2C-C270-A187-0A2B-4CDC7ED97C5A}" created="2024-08-28T14:09:39.759">
        <p188:txBody>
          <a:bodyPr/>
          <a:lstStyle/>
          <a:p>
            <a:r>
              <a:rPr lang="en-US"/>
              <a:t>I made one update that I think actually adds to it under Benchmark.</a:t>
            </a:r>
          </a:p>
        </p188:txBody>
      </p188:reply>
    </p188:replyLst>
    <p188:txBody>
      <a:bodyPr/>
      <a:lstStyle/>
      <a:p>
        <a:r>
          <a:rPr lang="en-US"/>
          <a:t>[@Sweeney, Matthew]  please review because I made changes and I am not sure all are accurate</a:t>
        </a:r>
      </a:p>
    </p188:txBody>
  </p188:cm>
</p188:cmLst>
</file>

<file path=ppt/comments/modernComment_1103_B0AC2AFB.xml><?xml version="1.0" encoding="utf-8"?>
<p188:cmLst xmlns:a="http://schemas.openxmlformats.org/drawingml/2006/main" xmlns:r="http://schemas.openxmlformats.org/officeDocument/2006/relationships" xmlns:p188="http://schemas.microsoft.com/office/powerpoint/2018/8/main">
  <p188:cm id="{009E76D5-0C86-4A7F-9CFB-15F6AB79E91A}" authorId="{602BCADB-266C-987A-B05D-0FEEB6C47F78}" created="2024-08-20T17:57:18.927">
    <pc:sldMkLst xmlns:pc="http://schemas.microsoft.com/office/powerpoint/2013/main/command">
      <pc:docMk/>
      <pc:sldMk cId="3053943988" sldId="520"/>
    </pc:sldMkLst>
    <p188:txBody>
      <a:bodyPr/>
      <a:lstStyle/>
      <a:p>
        <a:r>
          <a:rPr lang="en-US"/>
          <a:t>Present the timeline but add in the built-in efficiencies for DIR-AIR partnerships, AIR’s work as an institute,  AIR work in Harris County</a:t>
        </a:r>
      </a:p>
    </p188:txBody>
  </p188:cm>
</p188:cmLst>
</file>

<file path=ppt/comments/modernComment_1105_BB06EC1D.xml><?xml version="1.0" encoding="utf-8"?>
<p188:cmLst xmlns:a="http://schemas.openxmlformats.org/drawingml/2006/main" xmlns:r="http://schemas.openxmlformats.org/officeDocument/2006/relationships" xmlns:p188="http://schemas.microsoft.com/office/powerpoint/2018/8/main">
  <p188:cm id="{893E6ECA-419E-4607-8219-513B54E21A54}" authorId="{4AC53547-DDF6-93A5-2AF0-803D7FABA549}" created="2024-08-26T19:58:23.821">
    <ac:deMkLst xmlns:ac="http://schemas.microsoft.com/office/drawing/2013/main/command">
      <pc:docMk xmlns:pc="http://schemas.microsoft.com/office/powerpoint/2013/main/command"/>
      <pc:sldMk xmlns:pc="http://schemas.microsoft.com/office/powerpoint/2013/main/command" cId="3137793053" sldId="4357"/>
      <ac:spMk id="3" creationId="{9EEF072C-FE52-2B13-262B-2A65A0863137}"/>
    </ac:deMkLst>
    <p188:replyLst>
      <p188:reply id="{E45E4480-1C12-4CFF-AD09-C35090021F8E}" authorId="{6436ECED-6E46-1F2B-6285-FBA2C447EF21}" created="2024-08-27T14:14:13.785">
        <p188:txBody>
          <a:bodyPr/>
          <a:lstStyle/>
          <a:p>
            <a:r>
              <a:rPr lang="en-US"/>
              <a:t>I feel like the figure and the title aren't aligned. The title is about DEI which feels like what that first little circle is, but then there are the other two circles. I like the circles but then the title needs to speak to those circles. Like "AIR and DIR share commitments to DEI and rigorous methods". Also, then I feel like the "institutional commitments" would encompass "culturally responsive practices" and "rigorous research methods"</a:t>
            </a:r>
          </a:p>
        </p188:txBody>
      </p188:reply>
    </p188:replyLst>
    <p188:txBody>
      <a:bodyPr/>
      <a:lstStyle/>
      <a:p>
        <a:r>
          <a:rPr lang="en-US"/>
          <a:t>[@Hester, Candace] [@Childers, Trenita] is there anything else you would recommend we highlight here? I can also ask Sylvia.</a:t>
        </a:r>
      </a:p>
    </p188:txBody>
  </p188:cm>
</p188:cmLst>
</file>

<file path=ppt/comments/modernComment_1EA_204E081B.xml><?xml version="1.0" encoding="utf-8"?>
<p188:cmLst xmlns:a="http://schemas.openxmlformats.org/drawingml/2006/main" xmlns:r="http://schemas.openxmlformats.org/officeDocument/2006/relationships" xmlns:p188="http://schemas.microsoft.com/office/powerpoint/2018/8/main">
  <p188:cm id="{EB781F7A-E9A3-4793-BA77-0F9E5AEF16C2}" authorId="{602BCADB-266C-987A-B05D-0FEEB6C47F78}" created="2024-08-26T18:40:36.824">
    <pc:sldMkLst xmlns:pc="http://schemas.microsoft.com/office/powerpoint/2013/main/command">
      <pc:docMk/>
      <pc:sldMk cId="541984795" sldId="490"/>
    </pc:sldMkLst>
    <p188:txBody>
      <a:bodyPr/>
      <a:lstStyle/>
      <a:p>
        <a:r>
          <a:rPr lang="en-US"/>
          <a:t>About 5 minutes for each section</a:t>
        </a:r>
      </a:p>
    </p188:txBody>
  </p188:cm>
</p188:cmLst>
</file>

<file path=ppt/comments/modernComment_20C_E31628CA.xml><?xml version="1.0" encoding="utf-8"?>
<p188:cmLst xmlns:a="http://schemas.openxmlformats.org/drawingml/2006/main" xmlns:r="http://schemas.openxmlformats.org/officeDocument/2006/relationships" xmlns:p188="http://schemas.microsoft.com/office/powerpoint/2018/8/main">
  <p188:cm id="{3A3D1CD2-1403-41FF-BC96-59471DC28F7D}" authorId="{3D8E5019-5A3A-6E86-7F99-E9FF50A37117}" status="resolved" created="2024-08-26T16:23:15.241" complete="100000">
    <pc:sldMkLst xmlns:pc="http://schemas.microsoft.com/office/powerpoint/2013/main/command">
      <pc:docMk/>
      <pc:sldMk cId="3809880266" sldId="524"/>
    </pc:sldMkLst>
    <p188:txBody>
      <a:bodyPr/>
      <a:lstStyle/>
      <a:p>
        <a:r>
          <a:rPr lang="en-US"/>
          <a:t>Since content in this slide covers both programs, should we remove the RISE logo? (and let it show up on the next slide when we start distinguishing between the programs)</a:t>
        </a:r>
      </a:p>
    </p188:txBody>
  </p188:cm>
</p188:cmLst>
</file>

<file path=ppt/comments/modernComment_215_3637AB53.xml><?xml version="1.0" encoding="utf-8"?>
<p188:cmLst xmlns:a="http://schemas.openxmlformats.org/drawingml/2006/main" xmlns:r="http://schemas.openxmlformats.org/officeDocument/2006/relationships" xmlns:p188="http://schemas.microsoft.com/office/powerpoint/2018/8/main">
  <p188:cm id="{B34DC368-75D3-4C0C-B821-2B9CADF14E25}" authorId="{602BCADB-266C-987A-B05D-0FEEB6C47F78}" created="2024-08-20T17:33:20.769">
    <pc:sldMkLst xmlns:pc="http://schemas.microsoft.com/office/powerpoint/2013/main/command">
      <pc:docMk/>
      <pc:sldMk cId="909618003" sldId="533"/>
    </pc:sldMkLst>
    <p188:txBody>
      <a:bodyPr/>
      <a:lstStyle/>
      <a:p>
        <a:r>
          <a:rPr lang="en-US"/>
          <a:t>-Matt will open the section and share research questions
-We will get into methods shortly
-Add notes on the nonviolent crimes and incidents 
</a:t>
        </a:r>
      </a:p>
    </p188:txBody>
  </p188:cm>
</p188:cmLst>
</file>

<file path=ppt/comments/modernComment_232_956BCFC6.xml><?xml version="1.0" encoding="utf-8"?>
<p188:cmLst xmlns:a="http://schemas.openxmlformats.org/drawingml/2006/main" xmlns:r="http://schemas.openxmlformats.org/officeDocument/2006/relationships" xmlns:p188="http://schemas.microsoft.com/office/powerpoint/2018/8/main">
  <p188:cm id="{9A92F134-7896-4872-ACBB-25B735AF09C9}" authorId="{3D8E5019-5A3A-6E86-7F99-E9FF50A37117}" status="resolved" created="2024-08-26T16:35:26.875" complete="100000">
    <pc:sldMkLst xmlns:pc="http://schemas.microsoft.com/office/powerpoint/2013/main/command">
      <pc:docMk/>
      <pc:sldMk cId="2506870726" sldId="562"/>
    </pc:sldMkLst>
    <p188:replyLst>
      <p188:reply id="{A5F59DDA-6087-4052-9DA8-E1CDF9758D3B}" authorId="{4AC53547-DDF6-93A5-2AF0-803D7FABA549}" created="2024-08-26T19:40:17.127">
        <p188:txBody>
          <a:bodyPr/>
          <a:lstStyle/>
          <a:p>
            <a:r>
              <a:rPr lang="en-US"/>
              <a:t>[@Childers, Trenita] That is the plan, to integrate for efficiency. ☺️</a:t>
            </a:r>
          </a:p>
        </p188:txBody>
      </p188:reply>
    </p188:replyLst>
    <p188:txBody>
      <a:bodyPr/>
      <a:lstStyle/>
      <a:p>
        <a:r>
          <a:rPr lang="en-US"/>
          <a:t>Noting that Jasmine also plans to interview program leads for the implementation evaluation - depending on timing and data collection needs, could integrate cost-related questions into those KIIs for Maya's task</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29727-DA57-4A0E-95E8-E52862EA939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159C33B1-3777-4456-BF23-58C9483E7702}">
      <dgm:prSet phldrT="[Text]"/>
      <dgm:spPr/>
      <dgm:t>
        <a:bodyPr/>
        <a:lstStyle/>
        <a:p>
          <a:r>
            <a:rPr lang="en-US"/>
            <a:t>Culturally Responsive Practices</a:t>
          </a:r>
        </a:p>
      </dgm:t>
    </dgm:pt>
    <dgm:pt modelId="{5B97A97F-46C3-425E-BE45-178AA627275B}" type="parTrans" cxnId="{23A7610F-BE2A-49F3-ADBF-00468B642F1A}">
      <dgm:prSet/>
      <dgm:spPr/>
      <dgm:t>
        <a:bodyPr/>
        <a:lstStyle/>
        <a:p>
          <a:endParaRPr lang="en-US"/>
        </a:p>
      </dgm:t>
    </dgm:pt>
    <dgm:pt modelId="{5521A0C9-6F7A-498F-B5BD-BFD805520062}" type="sibTrans" cxnId="{23A7610F-BE2A-49F3-ADBF-00468B642F1A}">
      <dgm:prSet/>
      <dgm:spPr/>
      <dgm:t>
        <a:bodyPr/>
        <a:lstStyle/>
        <a:p>
          <a:endParaRPr lang="en-US"/>
        </a:p>
      </dgm:t>
    </dgm:pt>
    <dgm:pt modelId="{A4E9FB4D-80B5-4EE6-A23C-704B00B10930}">
      <dgm:prSet phldrT="[Text]"/>
      <dgm:spPr/>
      <dgm:t>
        <a:bodyPr/>
        <a:lstStyle/>
        <a:p>
          <a:r>
            <a:rPr lang="en-US"/>
            <a:t>Rigorous Research Methods</a:t>
          </a:r>
        </a:p>
      </dgm:t>
    </dgm:pt>
    <dgm:pt modelId="{6522490A-2A9C-4D0A-95EB-6D0D535BBBA3}" type="parTrans" cxnId="{54DC1819-B936-4EDD-B1F4-030C072F19ED}">
      <dgm:prSet/>
      <dgm:spPr/>
      <dgm:t>
        <a:bodyPr/>
        <a:lstStyle/>
        <a:p>
          <a:endParaRPr lang="en-US"/>
        </a:p>
      </dgm:t>
    </dgm:pt>
    <dgm:pt modelId="{820F52FE-A2FB-41AB-87C7-CC88FC882E0C}" type="sibTrans" cxnId="{54DC1819-B936-4EDD-B1F4-030C072F19ED}">
      <dgm:prSet/>
      <dgm:spPr/>
      <dgm:t>
        <a:bodyPr/>
        <a:lstStyle/>
        <a:p>
          <a:endParaRPr lang="en-US"/>
        </a:p>
      </dgm:t>
    </dgm:pt>
    <dgm:pt modelId="{E7EFB326-A897-4B96-8489-5E9FF2238FC2}">
      <dgm:prSet phldrT="[Text]"/>
      <dgm:spPr/>
      <dgm:t>
        <a:bodyPr/>
        <a:lstStyle/>
        <a:p>
          <a:r>
            <a:rPr lang="en-US"/>
            <a:t>Institutional Commitments</a:t>
          </a:r>
        </a:p>
      </dgm:t>
    </dgm:pt>
    <dgm:pt modelId="{C47EFDE7-44D3-4155-9DC7-60963C536F50}" type="parTrans" cxnId="{95E8812B-5A8A-444D-8E16-2E92B1027D5B}">
      <dgm:prSet/>
      <dgm:spPr/>
      <dgm:t>
        <a:bodyPr/>
        <a:lstStyle/>
        <a:p>
          <a:endParaRPr lang="en-US"/>
        </a:p>
      </dgm:t>
    </dgm:pt>
    <dgm:pt modelId="{E065511C-A0B1-4E35-ABC2-C6B8A9BAEC6E}" type="sibTrans" cxnId="{95E8812B-5A8A-444D-8E16-2E92B1027D5B}">
      <dgm:prSet/>
      <dgm:spPr/>
      <dgm:t>
        <a:bodyPr/>
        <a:lstStyle/>
        <a:p>
          <a:endParaRPr lang="en-US"/>
        </a:p>
      </dgm:t>
    </dgm:pt>
    <dgm:pt modelId="{2A00714A-3A4E-4D6B-B2F3-D40037885CB1}" type="pres">
      <dgm:prSet presAssocID="{DA329727-DA57-4A0E-95E8-E52862EA9393}" presName="Name0" presStyleCnt="0">
        <dgm:presLayoutVars>
          <dgm:dir/>
          <dgm:resizeHandles val="exact"/>
        </dgm:presLayoutVars>
      </dgm:prSet>
      <dgm:spPr/>
    </dgm:pt>
    <dgm:pt modelId="{F7CBE17F-1AB9-4A9A-B5F9-80DFB9537500}" type="pres">
      <dgm:prSet presAssocID="{159C33B1-3777-4456-BF23-58C9483E7702}" presName="Name5" presStyleLbl="vennNode1" presStyleIdx="0" presStyleCnt="3">
        <dgm:presLayoutVars>
          <dgm:bulletEnabled val="1"/>
        </dgm:presLayoutVars>
      </dgm:prSet>
      <dgm:spPr/>
    </dgm:pt>
    <dgm:pt modelId="{614105EC-B5F7-4359-B3C6-09BD15C42F02}" type="pres">
      <dgm:prSet presAssocID="{5521A0C9-6F7A-498F-B5BD-BFD805520062}" presName="space" presStyleCnt="0"/>
      <dgm:spPr/>
    </dgm:pt>
    <dgm:pt modelId="{9E86322E-DD3B-4361-8B4D-B4C66604E214}" type="pres">
      <dgm:prSet presAssocID="{A4E9FB4D-80B5-4EE6-A23C-704B00B10930}" presName="Name5" presStyleLbl="vennNode1" presStyleIdx="1" presStyleCnt="3">
        <dgm:presLayoutVars>
          <dgm:bulletEnabled val="1"/>
        </dgm:presLayoutVars>
      </dgm:prSet>
      <dgm:spPr/>
    </dgm:pt>
    <dgm:pt modelId="{A0D496FF-32ED-40C1-9661-075B7ABAC2F8}" type="pres">
      <dgm:prSet presAssocID="{820F52FE-A2FB-41AB-87C7-CC88FC882E0C}" presName="space" presStyleCnt="0"/>
      <dgm:spPr/>
    </dgm:pt>
    <dgm:pt modelId="{A17941CD-8043-470B-ACA7-3443A0D0506D}" type="pres">
      <dgm:prSet presAssocID="{E7EFB326-A897-4B96-8489-5E9FF2238FC2}" presName="Name5" presStyleLbl="vennNode1" presStyleIdx="2" presStyleCnt="3">
        <dgm:presLayoutVars>
          <dgm:bulletEnabled val="1"/>
        </dgm:presLayoutVars>
      </dgm:prSet>
      <dgm:spPr/>
    </dgm:pt>
  </dgm:ptLst>
  <dgm:cxnLst>
    <dgm:cxn modelId="{00A3EF08-0972-4588-BB18-62DAF2350300}" type="presOf" srcId="{DA329727-DA57-4A0E-95E8-E52862EA9393}" destId="{2A00714A-3A4E-4D6B-B2F3-D40037885CB1}" srcOrd="0" destOrd="0" presId="urn:microsoft.com/office/officeart/2005/8/layout/venn3"/>
    <dgm:cxn modelId="{23A7610F-BE2A-49F3-ADBF-00468B642F1A}" srcId="{DA329727-DA57-4A0E-95E8-E52862EA9393}" destId="{159C33B1-3777-4456-BF23-58C9483E7702}" srcOrd="0" destOrd="0" parTransId="{5B97A97F-46C3-425E-BE45-178AA627275B}" sibTransId="{5521A0C9-6F7A-498F-B5BD-BFD805520062}"/>
    <dgm:cxn modelId="{54DC1819-B936-4EDD-B1F4-030C072F19ED}" srcId="{DA329727-DA57-4A0E-95E8-E52862EA9393}" destId="{A4E9FB4D-80B5-4EE6-A23C-704B00B10930}" srcOrd="1" destOrd="0" parTransId="{6522490A-2A9C-4D0A-95EB-6D0D535BBBA3}" sibTransId="{820F52FE-A2FB-41AB-87C7-CC88FC882E0C}"/>
    <dgm:cxn modelId="{95E8812B-5A8A-444D-8E16-2E92B1027D5B}" srcId="{DA329727-DA57-4A0E-95E8-E52862EA9393}" destId="{E7EFB326-A897-4B96-8489-5E9FF2238FC2}" srcOrd="2" destOrd="0" parTransId="{C47EFDE7-44D3-4155-9DC7-60963C536F50}" sibTransId="{E065511C-A0B1-4E35-ABC2-C6B8A9BAEC6E}"/>
    <dgm:cxn modelId="{0E1D733B-CB39-40CA-99AA-2E28B052A83A}" type="presOf" srcId="{A4E9FB4D-80B5-4EE6-A23C-704B00B10930}" destId="{9E86322E-DD3B-4361-8B4D-B4C66604E214}" srcOrd="0" destOrd="0" presId="urn:microsoft.com/office/officeart/2005/8/layout/venn3"/>
    <dgm:cxn modelId="{4237246E-F360-492B-9345-038A964FB6C9}" type="presOf" srcId="{159C33B1-3777-4456-BF23-58C9483E7702}" destId="{F7CBE17F-1AB9-4A9A-B5F9-80DFB9537500}" srcOrd="0" destOrd="0" presId="urn:microsoft.com/office/officeart/2005/8/layout/venn3"/>
    <dgm:cxn modelId="{9BDE0F85-EB73-4C5D-8FD7-83013DA39C71}" type="presOf" srcId="{E7EFB326-A897-4B96-8489-5E9FF2238FC2}" destId="{A17941CD-8043-470B-ACA7-3443A0D0506D}" srcOrd="0" destOrd="0" presId="urn:microsoft.com/office/officeart/2005/8/layout/venn3"/>
    <dgm:cxn modelId="{16BBF4F2-6952-4E8A-9A87-E2E8BAD0700C}" type="presParOf" srcId="{2A00714A-3A4E-4D6B-B2F3-D40037885CB1}" destId="{F7CBE17F-1AB9-4A9A-B5F9-80DFB9537500}" srcOrd="0" destOrd="0" presId="urn:microsoft.com/office/officeart/2005/8/layout/venn3"/>
    <dgm:cxn modelId="{00E211D9-8A9F-47FC-8069-539791EBED06}" type="presParOf" srcId="{2A00714A-3A4E-4D6B-B2F3-D40037885CB1}" destId="{614105EC-B5F7-4359-B3C6-09BD15C42F02}" srcOrd="1" destOrd="0" presId="urn:microsoft.com/office/officeart/2005/8/layout/venn3"/>
    <dgm:cxn modelId="{E68A17EE-FDE0-494D-A624-999EA68361B6}" type="presParOf" srcId="{2A00714A-3A4E-4D6B-B2F3-D40037885CB1}" destId="{9E86322E-DD3B-4361-8B4D-B4C66604E214}" srcOrd="2" destOrd="0" presId="urn:microsoft.com/office/officeart/2005/8/layout/venn3"/>
    <dgm:cxn modelId="{B0D2BEE0-E4E5-4544-9976-CCFA924A4440}" type="presParOf" srcId="{2A00714A-3A4E-4D6B-B2F3-D40037885CB1}" destId="{A0D496FF-32ED-40C1-9661-075B7ABAC2F8}" srcOrd="3" destOrd="0" presId="urn:microsoft.com/office/officeart/2005/8/layout/venn3"/>
    <dgm:cxn modelId="{5720CD8E-BFC3-4126-B83C-88B43555B21B}" type="presParOf" srcId="{2A00714A-3A4E-4D6B-B2F3-D40037885CB1}" destId="{A17941CD-8043-470B-ACA7-3443A0D0506D}"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BE17F-1AB9-4A9A-B5F9-80DFB9537500}">
      <dsp:nvSpPr>
        <dsp:cNvPr id="0" name=""/>
        <dsp:cNvSpPr/>
      </dsp:nvSpPr>
      <dsp:spPr>
        <a:xfrm>
          <a:off x="3166" y="968104"/>
          <a:ext cx="2769109" cy="27691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393" tIns="27940" rIns="152393" bIns="27940" numCol="1" spcCol="1270" anchor="ctr" anchorCtr="0">
          <a:noAutofit/>
        </a:bodyPr>
        <a:lstStyle/>
        <a:p>
          <a:pPr marL="0" lvl="0" indent="0" algn="ctr" defTabSz="977900">
            <a:lnSpc>
              <a:spcPct val="90000"/>
            </a:lnSpc>
            <a:spcBef>
              <a:spcPct val="0"/>
            </a:spcBef>
            <a:spcAft>
              <a:spcPct val="35000"/>
            </a:spcAft>
            <a:buNone/>
          </a:pPr>
          <a:r>
            <a:rPr lang="en-US" sz="2200" kern="1200"/>
            <a:t>Culturally Responsive Practices</a:t>
          </a:r>
        </a:p>
      </dsp:txBody>
      <dsp:txXfrm>
        <a:off x="408693" y="1373631"/>
        <a:ext cx="1958055" cy="1958055"/>
      </dsp:txXfrm>
    </dsp:sp>
    <dsp:sp modelId="{9E86322E-DD3B-4361-8B4D-B4C66604E214}">
      <dsp:nvSpPr>
        <dsp:cNvPr id="0" name=""/>
        <dsp:cNvSpPr/>
      </dsp:nvSpPr>
      <dsp:spPr>
        <a:xfrm>
          <a:off x="2218454" y="968104"/>
          <a:ext cx="2769109" cy="27691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393" tIns="27940" rIns="152393" bIns="27940" numCol="1" spcCol="1270" anchor="ctr" anchorCtr="0">
          <a:noAutofit/>
        </a:bodyPr>
        <a:lstStyle/>
        <a:p>
          <a:pPr marL="0" lvl="0" indent="0" algn="ctr" defTabSz="977900">
            <a:lnSpc>
              <a:spcPct val="90000"/>
            </a:lnSpc>
            <a:spcBef>
              <a:spcPct val="0"/>
            </a:spcBef>
            <a:spcAft>
              <a:spcPct val="35000"/>
            </a:spcAft>
            <a:buNone/>
          </a:pPr>
          <a:r>
            <a:rPr lang="en-US" sz="2200" kern="1200"/>
            <a:t>Rigorous Research Methods</a:t>
          </a:r>
        </a:p>
      </dsp:txBody>
      <dsp:txXfrm>
        <a:off x="2623981" y="1373631"/>
        <a:ext cx="1958055" cy="1958055"/>
      </dsp:txXfrm>
    </dsp:sp>
    <dsp:sp modelId="{A17941CD-8043-470B-ACA7-3443A0D0506D}">
      <dsp:nvSpPr>
        <dsp:cNvPr id="0" name=""/>
        <dsp:cNvSpPr/>
      </dsp:nvSpPr>
      <dsp:spPr>
        <a:xfrm>
          <a:off x="4433741" y="968104"/>
          <a:ext cx="2769109" cy="276910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393" tIns="27940" rIns="152393" bIns="27940" numCol="1" spcCol="1270" anchor="ctr" anchorCtr="0">
          <a:noAutofit/>
        </a:bodyPr>
        <a:lstStyle/>
        <a:p>
          <a:pPr marL="0" lvl="0" indent="0" algn="ctr" defTabSz="977900">
            <a:lnSpc>
              <a:spcPct val="90000"/>
            </a:lnSpc>
            <a:spcBef>
              <a:spcPct val="0"/>
            </a:spcBef>
            <a:spcAft>
              <a:spcPct val="35000"/>
            </a:spcAft>
            <a:buNone/>
          </a:pPr>
          <a:r>
            <a:rPr lang="en-US" sz="2200" kern="1200"/>
            <a:t>Institutional Commitments</a:t>
          </a:r>
        </a:p>
      </dsp:txBody>
      <dsp:txXfrm>
        <a:off x="4839268" y="1373631"/>
        <a:ext cx="1958055" cy="195805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0940A39-6E2A-47F1-B1DE-3C5EF13B16C0}"/>
              </a:ext>
            </a:extLst>
          </p:cNvPr>
          <p:cNvSpPr>
            <a:spLocks noGrp="1"/>
          </p:cNvSpPr>
          <p:nvPr>
            <p:ph type="ftr" sz="quarter" idx="2"/>
          </p:nvPr>
        </p:nvSpPr>
        <p:spPr>
          <a:xfrm>
            <a:off x="4" y="8772593"/>
            <a:ext cx="4151082" cy="248124"/>
          </a:xfrm>
          <a:prstGeom prst="rect">
            <a:avLst/>
          </a:prstGeom>
        </p:spPr>
        <p:txBody>
          <a:bodyPr vert="horz" lIns="93324" tIns="46662" rIns="93324" bIns="46662" rtlCol="0" anchor="b" anchorCtr="0">
            <a:spAutoFit/>
          </a:bodyPr>
          <a:lstStyle>
            <a:lvl1pPr algn="l">
              <a:defRPr sz="1000">
                <a:latin typeface="Calibri"/>
              </a:defRPr>
            </a:lvl1pPr>
          </a:lstStyle>
          <a:p>
            <a:endParaRPr lang="en-US"/>
          </a:p>
        </p:txBody>
      </p:sp>
      <p:sp>
        <p:nvSpPr>
          <p:cNvPr id="7" name="Date Placeholder 8">
            <a:extLst>
              <a:ext uri="{FF2B5EF4-FFF2-40B4-BE49-F238E27FC236}">
                <a16:creationId xmlns:a16="http://schemas.microsoft.com/office/drawing/2014/main" id="{FB99857B-69BF-4D95-B8FE-D0E61886A0CA}"/>
              </a:ext>
            </a:extLst>
          </p:cNvPr>
          <p:cNvSpPr>
            <a:spLocks noGrp="1"/>
          </p:cNvSpPr>
          <p:nvPr>
            <p:ph type="dt" idx="1"/>
          </p:nvPr>
        </p:nvSpPr>
        <p:spPr>
          <a:xfrm>
            <a:off x="4680856" y="8772593"/>
            <a:ext cx="925513" cy="290286"/>
          </a:xfrm>
          <a:prstGeom prst="rect">
            <a:avLst/>
          </a:prstGeom>
        </p:spPr>
        <p:txBody>
          <a:bodyPr vert="horz" lIns="91440" tIns="45720" rIns="91440" bIns="45720" rtlCol="0"/>
          <a:lstStyle>
            <a:lvl1pPr algn="r">
              <a:defRPr sz="1000"/>
            </a:lvl1pPr>
          </a:lstStyle>
          <a:p>
            <a:endParaRPr lang="en-US"/>
          </a:p>
        </p:txBody>
      </p:sp>
      <p:sp>
        <p:nvSpPr>
          <p:cNvPr id="8" name="Rectangle 7">
            <a:extLst>
              <a:ext uri="{FF2B5EF4-FFF2-40B4-BE49-F238E27FC236}">
                <a16:creationId xmlns:a16="http://schemas.microsoft.com/office/drawing/2014/main" id="{9C569C08-8E6E-491E-8D68-0121C96C16A6}"/>
              </a:ext>
            </a:extLst>
          </p:cNvPr>
          <p:cNvSpPr/>
          <p:nvPr/>
        </p:nvSpPr>
        <p:spPr>
          <a:xfrm>
            <a:off x="0" y="8697066"/>
            <a:ext cx="6629726" cy="61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A7ACA4B-2672-449C-95EC-D4B821494F54}"/>
              </a:ext>
            </a:extLst>
          </p:cNvPr>
          <p:cNvSpPr>
            <a:spLocks noGrp="1"/>
          </p:cNvSpPr>
          <p:nvPr>
            <p:ph type="sldNum" sz="quarter" idx="3"/>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457200"/>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457200"/>
            <a:ext cx="4876800" cy="2743200"/>
          </a:xfrm>
        </p:spPr>
      </p:sp>
      <p:sp>
        <p:nvSpPr>
          <p:cNvPr id="3" name="Notes Placeholder 2"/>
          <p:cNvSpPr>
            <a:spLocks noGrp="1"/>
          </p:cNvSpPr>
          <p:nvPr>
            <p:ph type="body" idx="1"/>
          </p:nvPr>
        </p:nvSpPr>
        <p:spPr/>
        <p:txBody>
          <a:bodyPr/>
          <a:lstStyle/>
          <a:p>
            <a:r>
              <a:rPr lang="en-US"/>
              <a:t>Welcome, everyone! My name is Maura Shramko and I’m a researcher at AIR, and I’ll be starting us off today.</a:t>
            </a:r>
          </a:p>
        </p:txBody>
      </p:sp>
      <p:sp>
        <p:nvSpPr>
          <p:cNvPr id="4" name="Slide Number Placeholder 3"/>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34471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10</a:t>
            </a:fld>
            <a:endParaRPr lang="en-US"/>
          </a:p>
        </p:txBody>
      </p:sp>
      <p:sp>
        <p:nvSpPr>
          <p:cNvPr id="9" name="Slide Image Placeholder 8">
            <a:extLst>
              <a:ext uri="{FF2B5EF4-FFF2-40B4-BE49-F238E27FC236}">
                <a16:creationId xmlns:a16="http://schemas.microsoft.com/office/drawing/2014/main" id="{83F2B3B2-21DB-4AB0-BD30-EA85354A956F}"/>
              </a:ext>
            </a:extLst>
          </p:cNvPr>
          <p:cNvSpPr>
            <a:spLocks noGrp="1" noRot="1" noChangeAspect="1"/>
          </p:cNvSpPr>
          <p:nvPr>
            <p:ph type="sldImg"/>
          </p:nvPr>
        </p:nvSpPr>
        <p:spPr>
          <a:xfrm>
            <a:off x="1073150" y="457200"/>
            <a:ext cx="4876800" cy="2743200"/>
          </a:xfrm>
        </p:spPr>
      </p:sp>
      <p:sp>
        <p:nvSpPr>
          <p:cNvPr id="10" name="Notes Placeholder 9">
            <a:extLst>
              <a:ext uri="{FF2B5EF4-FFF2-40B4-BE49-F238E27FC236}">
                <a16:creationId xmlns:a16="http://schemas.microsoft.com/office/drawing/2014/main" id="{1A15ABDD-04D6-4DF9-B2CF-D6DA4D29C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Ultimately, we seek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-deepen our understanding of program core components,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core characteristics of program implementation,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key program facilitators and barriers, and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-client program perceptions.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achieve these goals, we will conduct interviews with 30 staff and 30 program participants, administer short surveys to program staff at key program milestones, and analyze program data, including administrative records. </a:t>
            </a:r>
            <a:endParaRPr lang="en-US">
              <a:ea typeface="Calibri"/>
              <a:cs typeface="Calibri"/>
            </a:endParaRPr>
          </a:p>
        </p:txBody>
      </p:sp>
    </p:spTree>
    <p:extLst>
      <p:ext uri="{BB962C8B-B14F-4D97-AF65-F5344CB8AC3E}">
        <p14:creationId xmlns:p14="http://schemas.microsoft.com/office/powerpoint/2010/main" val="350496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will turn it over to Dr. Matthew Sweeney and Dr. Candace Hester to describe the summative evaluation of program impacts.</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357158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at 5 minutes for Matt’s section</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080522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RQs across Rise and HART look to compare the impact of these programs within locations that receive services and those that don’t</a:t>
            </a:r>
          </a:p>
          <a:p>
            <a:r>
              <a:rPr lang="en-US"/>
              <a:t>- Each program will look at specific metrics related to RISE and HART including shootings, homicides, violent crime, arrest rates, and alternative response rates.</a:t>
            </a:r>
          </a:p>
        </p:txBody>
      </p:sp>
      <p:sp>
        <p:nvSpPr>
          <p:cNvPr id="4" name="Slide Number Placeholder 3"/>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07135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While most Harris County data are within Universal Services systems, we will need to work with individual departments to identify and request the specific data elements that are related to RISE and HART. </a:t>
            </a:r>
          </a:p>
          <a:p>
            <a:pPr marL="171450" indent="-171450">
              <a:buFontTx/>
              <a:buChar char="-"/>
            </a:pPr>
            <a:r>
              <a:rPr lang="en-US">
                <a:ea typeface="Calibri"/>
                <a:cs typeface="Calibri"/>
              </a:rPr>
              <a:t>Anticipate working with HCSO and DPH but may need to consult Constable Precincts that overlap with HART and RISE districts for additional calls for service information as some residents will directly call their Constable instead of the HCSO or 911.</a:t>
            </a:r>
          </a:p>
          <a:p>
            <a:pPr marL="0" indent="0">
              <a:buFontTx/>
              <a:buNone/>
            </a:pPr>
            <a:endParaRPr lang="en-US">
              <a:ea typeface="Calibri"/>
              <a:cs typeface="Calibri"/>
            </a:endParaRPr>
          </a:p>
          <a:p>
            <a:pPr marL="0" indent="0">
              <a:buFontTx/>
              <a:buNone/>
            </a:pPr>
            <a:r>
              <a:rPr lang="en-US">
                <a:ea typeface="Calibri"/>
                <a:cs typeface="Calibri"/>
              </a:rPr>
              <a:t>One of our current projects with Harris County required us to collect data on persons reentering society from the Harris County jail. Within the fist couple of months, we had agreed on the specific data elements with the County Administrator’s Office. Still, over one year later, there was no movement as the request stalled within the Data Governance Committee. A recent solution was to proposed the data release as a Commissioners Court agenda item to expedite the process. This circumvents the need to go through administrative hurdles, and thus, to maintain the tight timeline for this project, we anticipate this being the most expedient method to access and retrieve the data.</a:t>
            </a:r>
          </a:p>
        </p:txBody>
      </p:sp>
      <p:sp>
        <p:nvSpPr>
          <p:cNvPr id="4" name="Slide Number Placeholder 3"/>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706417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minutes for Candace</a:t>
            </a:r>
          </a:p>
        </p:txBody>
      </p:sp>
      <p:sp>
        <p:nvSpPr>
          <p:cNvPr id="4" name="Slide Number Placeholder 3"/>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305345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Community level: how are outcomes different in service areas compared to non-service areas and is this attributable to RISE programing? </a:t>
            </a:r>
            <a:endParaRPr lang="en-US">
              <a:ea typeface="Calibri"/>
              <a:cs typeface="Calibri"/>
            </a:endParaRPr>
          </a:p>
          <a:p>
            <a:pPr marL="171450" indent="-171450">
              <a:buFont typeface="Calibri"/>
              <a:buChar char="-"/>
            </a:pPr>
            <a:r>
              <a:rPr lang="en-US">
                <a:cs typeface="Calibri"/>
              </a:rPr>
              <a:t>Synthetic control DID: accounts for differences before and after program implementation, while also accounting for pre-existing differences between service and non-service areas, which could bias results if left unaddressed</a:t>
            </a:r>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44530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Community level: how are outcomes different in service areas compared to non-service areas and is this attributable to RISE programing? </a:t>
            </a:r>
            <a:endParaRPr lang="en-US">
              <a:ea typeface="Calibri"/>
              <a:cs typeface="Calibri"/>
            </a:endParaRPr>
          </a:p>
          <a:p>
            <a:pPr marL="171450" indent="-171450">
              <a:buFont typeface="Calibri"/>
              <a:buChar char="-"/>
            </a:pPr>
            <a:r>
              <a:rPr lang="en-US">
                <a:cs typeface="Calibri"/>
              </a:rPr>
              <a:t>Synthetic control DID: accounts for differences before and after program implementation, while also accounting for pre-existing differences between service and non-service areas, which could bias results if left unaddressed</a:t>
            </a:r>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193156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3893001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Dr. Maya Escueta will present the proposed cost evaluation methods– 5 minutes</a:t>
            </a:r>
          </a:p>
        </p:txBody>
      </p:sp>
      <p:sp>
        <p:nvSpPr>
          <p:cNvPr id="4" name="Slide Number Placeholder 3"/>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10674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for today is to walk through the our project team structure, and describe the research methods for each part of this evaluation, as well as the project timeline. We will also introduce our project team as we go. At the end we will leave time for questions and discussion.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264885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minutes for cost evaluation</a:t>
            </a:r>
          </a:p>
        </p:txBody>
      </p:sp>
      <p:sp>
        <p:nvSpPr>
          <p:cNvPr id="4" name="Slide Number Placeholder 3"/>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1859341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793348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 paste slide</a:t>
            </a:r>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683130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Times New Roman" charset="0"/>
                <a:ea typeface="Times New Roman" charset="0"/>
                <a:cs typeface="Times New Roman" charset="0"/>
              </a:rPr>
              <a:t>(Levin, McEwan, Belfield, Bowden, &amp; Shand, 2018) </a:t>
            </a:r>
          </a:p>
          <a:p>
            <a:endParaRPr lang="en-US" sz="120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latin typeface="Times New Roman" panose="02020603050405020304" pitchFamily="18" charset="0"/>
                <a:cs typeface="Times New Roman" panose="02020603050405020304" pitchFamily="18" charset="0"/>
              </a:rPr>
              <a:t>Lack of available or complete data on implementation often requires intensive interviewing and data collection to recover quantities and characteristics of ingredients and induces a small sample problem that limits inference, and relies on strong assumptions</a:t>
            </a:r>
          </a:p>
          <a:p>
            <a:r>
              <a:rPr lang="en-US" sz="2000"/>
              <a:t>Calculate costs based on a Resource Cost Model</a:t>
            </a:r>
          </a:p>
          <a:p>
            <a:pPr lvl="1"/>
            <a:r>
              <a:rPr lang="en-US" sz="2000"/>
              <a:t>Organizing the data collection around the specific activities related to the provision of a service, strategy, or intervention</a:t>
            </a:r>
          </a:p>
          <a:p>
            <a:pPr lvl="1"/>
            <a:r>
              <a:rPr lang="en-US" sz="2000"/>
              <a:t>Based on the “ingredients” approach to cost analysis (Belfield et al, 2018), and it models the structure and ingredients of services that are provided under each intervention. </a:t>
            </a:r>
          </a:p>
          <a:p>
            <a:pPr lvl="1"/>
            <a:r>
              <a:rPr lang="en-US" sz="2000"/>
              <a:t>For each identified resource (personnel and non-personnel), information about its quantity (e.g. number of hours, size of training room) and quality (e.g. staff, facility specifications) is used to identify a market price. </a:t>
            </a:r>
          </a:p>
          <a:p>
            <a:endParaRPr lang="en-US"/>
          </a:p>
        </p:txBody>
      </p:sp>
      <p:sp>
        <p:nvSpPr>
          <p:cNvPr id="4" name="Slide Number Placeholder 3"/>
          <p:cNvSpPr>
            <a:spLocks noGrp="1"/>
          </p:cNvSpPr>
          <p:nvPr>
            <p:ph type="sldNum" sz="quarter" idx="10"/>
          </p:nvPr>
        </p:nvSpPr>
        <p:spPr/>
        <p:txBody>
          <a:bodyPr/>
          <a:lstStyle/>
          <a:p>
            <a:fld id="{9F8D0F32-2CAE-4C7C-B997-030E749E528B}" type="slidenum">
              <a:rPr lang="en-US" smtClean="0"/>
              <a:t>23</a:t>
            </a:fld>
            <a:endParaRPr lang="en-US"/>
          </a:p>
        </p:txBody>
      </p:sp>
    </p:spTree>
    <p:extLst>
      <p:ext uri="{BB962C8B-B14F-4D97-AF65-F5344CB8AC3E}">
        <p14:creationId xmlns:p14="http://schemas.microsoft.com/office/powerpoint/2010/main" val="3160752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I’m Maura Shramko, and will be walking through our plan for a feasible project timeline and our commitments at AIR and DIR. (5 minutes)</a:t>
            </a:r>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58190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I’ll quickly share a little about me. My training  is in developmental science and public policy, and broadly my research focuses on health promotion and violence prevention for youth and communities with a public health lens. </a:t>
            </a:r>
          </a:p>
          <a:p>
            <a:endParaRPr lang="en-US"/>
          </a:p>
          <a:p>
            <a:r>
              <a:rPr lang="en-US"/>
              <a:t>At AIR, my work has focused on public health and justice spaces. I am project director for the evaluation of the Indianapolis credible messenger work mentioned earlier with Dr. Childers and Dr. Hester. I also serve as implementation or research lead on several program evaluations serving justice involved youth., including interviews to elevate the voices of young people detained in San Francisco’s juvenile hall. Finally, in Harris County, I’ve also been working with Dr. Epps and Dr. Sweeney on the Harris County evaluation of the Community COVID Housing Program.</a:t>
            </a:r>
          </a:p>
          <a:p>
            <a:endParaRPr lang="en-US"/>
          </a:p>
          <a:p>
            <a:r>
              <a:rPr lang="en-US"/>
              <a:t>I am excited to leverage my experiences leading this body of work as project director for this project.</a:t>
            </a:r>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69296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a:t>For our project timeline, this slide shows some of the key phases and outputs we anticipate, based on the original timeline.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a:t>We plan to focus on initial project planning in partnership with HC, including finalizing logic models and evaluation plans for RISE and HART in August through October. </a:t>
            </a:r>
            <a:endParaRPr lang="en-US" sz="1800">
              <a:ea typeface="Calibri"/>
              <a:cs typeface="Calibri"/>
            </a:endParaRPr>
          </a:p>
          <a:p>
            <a:pPr marL="285750" indent="-285750">
              <a:lnSpc>
                <a:spcPct val="107000"/>
              </a:lnSpc>
              <a:buFont typeface="Arial" panose="020B0604020202020204" pitchFamily="34" charset="0"/>
              <a:buChar char="•"/>
              <a:defRPr/>
            </a:pPr>
            <a:r>
              <a:rPr lang="en-US" sz="1800" kern="100">
                <a:solidFill>
                  <a:srgbClr val="A02B93"/>
                </a:solidFill>
                <a:latin typeface="Aptos"/>
                <a:ea typeface="Aptos" panose="020B0004020202020204" pitchFamily="34" charset="0"/>
                <a:cs typeface="Times New Roman" panose="02020603050405020304" pitchFamily="18" charset="0"/>
              </a:rPr>
              <a:t>Across the project, we</a:t>
            </a:r>
            <a:r>
              <a:rPr lang="en-US" sz="1800" kern="100">
                <a:solidFill>
                  <a:srgbClr val="A02B93"/>
                </a:solidFill>
                <a:effectLst/>
                <a:latin typeface="Aptos"/>
                <a:ea typeface="Aptos" panose="020B0004020202020204" pitchFamily="34" charset="0"/>
                <a:cs typeface="Times New Roman" panose="02020603050405020304" pitchFamily="18" charset="0"/>
              </a:rPr>
              <a:t> plan to meet with Harris County </a:t>
            </a:r>
            <a:r>
              <a:rPr lang="en-US" sz="1800" kern="100">
                <a:solidFill>
                  <a:srgbClr val="A02B93"/>
                </a:solidFill>
                <a:latin typeface="Aptos"/>
                <a:ea typeface="Aptos" panose="020B0004020202020204" pitchFamily="34" charset="0"/>
                <a:cs typeface="Times New Roman" panose="02020603050405020304" pitchFamily="18" charset="0"/>
              </a:rPr>
              <a:t>Public Health to ensure opportunities for collaboration and feedback.</a:t>
            </a:r>
            <a:endParaRPr lang="en-US" sz="1800">
              <a:latin typeface="Apto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a:t>We will aim to begin data collection across evaluations by Fall, and data analysis will take place in the spring, to produce a report by next year summer.</a:t>
            </a:r>
            <a:endParaRPr lang="en-US" sz="1800">
              <a:ea typeface="Calibri"/>
              <a:cs typeface="Calibri"/>
            </a:endParaRPr>
          </a:p>
          <a:p>
            <a:pPr marL="285750" marR="0" lvl="0" indent="-285750">
              <a:lnSpc>
                <a:spcPct val="107000"/>
              </a:lnSpc>
              <a:spcBef>
                <a:spcPts val="0"/>
              </a:spcBef>
              <a:spcAft>
                <a:spcPts val="0"/>
              </a:spcAft>
              <a:buFont typeface="Arial" panose="020B0604020202020204" pitchFamily="34" charset="0"/>
              <a:buChar char="•"/>
            </a:pPr>
            <a:r>
              <a:rPr lang="en-US" sz="1800" kern="100">
                <a:solidFill>
                  <a:srgbClr val="A02B93"/>
                </a:solidFill>
                <a:effectLst/>
                <a:latin typeface="Aptos"/>
                <a:ea typeface="Aptos" panose="020B0004020202020204" pitchFamily="34" charset="0"/>
                <a:cs typeface="Times New Roman" panose="02020603050405020304" pitchFamily="18" charset="0"/>
              </a:rPr>
              <a:t>However, we want to emphasize that we will work closely with Harris County Public Health to finalize the project timeline. </a:t>
            </a:r>
          </a:p>
          <a:p>
            <a:pPr marL="285750" marR="0" lvl="0" indent="-285750">
              <a:lnSpc>
                <a:spcPct val="107000"/>
              </a:lnSpc>
              <a:spcBef>
                <a:spcPts val="0"/>
              </a:spcBef>
              <a:spcAft>
                <a:spcPts val="0"/>
              </a:spcAft>
              <a:buFont typeface="Arial" panose="020B0604020202020204" pitchFamily="34" charset="0"/>
              <a:buChar char="•"/>
            </a:pPr>
            <a:r>
              <a:rPr lang="en-US"/>
              <a:t>We are aware that often project timelines may be designed with a best-case scenario in mind to align with specific budget or funding cycles. AIR can work to generate results within necessary timeframes even when its an interim result to help support Harris County in meeting specific deadlines or budgetary guidelines. </a:t>
            </a:r>
          </a:p>
          <a:p>
            <a:pPr marL="285750" marR="0" lvl="0" indent="-285750">
              <a:lnSpc>
                <a:spcPct val="107000"/>
              </a:lnSpc>
              <a:spcBef>
                <a:spcPts val="0"/>
              </a:spcBef>
              <a:spcAft>
                <a:spcPts val="0"/>
              </a:spcAft>
              <a:buFont typeface="Arial" panose="020B0604020202020204" pitchFamily="34" charset="0"/>
              <a:buChar char="•"/>
            </a:pPr>
            <a:r>
              <a:rPr lang="en-US"/>
              <a:t>In addition, our firm allows us to work in good faith prior to the execution of a contract. We know that sometimes agreements can take a while to receive signatures due to administrative schedules. </a:t>
            </a:r>
          </a:p>
          <a:p>
            <a:pPr marL="285750" marR="0" lvl="0" indent="-285750">
              <a:lnSpc>
                <a:spcPct val="107000"/>
              </a:lnSpc>
              <a:spcBef>
                <a:spcPts val="0"/>
              </a:spcBef>
              <a:spcAft>
                <a:spcPts val="0"/>
              </a:spcAft>
              <a:buFont typeface="Arial" panose="020B0604020202020204" pitchFamily="34" charset="0"/>
              <a:buChar char="•"/>
            </a:pPr>
            <a:r>
              <a:rPr lang="en-US"/>
              <a:t>We have used these strategies in the past to ensure efficiencies, for example, when working with Harris County.</a:t>
            </a:r>
            <a:endParaRPr lang="en-US">
              <a:ea typeface="Calibri"/>
              <a:cs typeface="Calibri"/>
            </a:endParaRPr>
          </a:p>
          <a:p>
            <a:pPr marL="285750" marR="0" lvl="0" indent="-285750">
              <a:lnSpc>
                <a:spcPct val="107000"/>
              </a:lnSpc>
              <a:spcBef>
                <a:spcPts val="0"/>
              </a:spcBef>
              <a:spcAft>
                <a:spcPts val="0"/>
              </a:spcAft>
              <a:buFont typeface="Arial" panose="020B0604020202020204" pitchFamily="34" charset="0"/>
              <a:buChar char="•"/>
            </a:pPr>
            <a:r>
              <a:rPr lang="en-US" b="1"/>
              <a:t>This will give us the flexibility and responsive to Harris County’s needs to get this project started through completion in a timely manner.</a:t>
            </a:r>
            <a:endParaRPr lang="en-US" b="1">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16122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also bring a core commitment to bridging rigorous research and culturally responsive practices to enable effective solutions. </a:t>
            </a:r>
          </a:p>
          <a:p>
            <a:pPr lvl="1"/>
            <a:r>
              <a:rPr lang="en-US"/>
              <a:t>-This is exemplified by our past work engaging equitably with vulnerable populations, with communities of color, with those who are directly impacted by community violence.</a:t>
            </a:r>
          </a:p>
          <a:p>
            <a:pPr lvl="1"/>
            <a:r>
              <a:rPr lang="en-US" b="0" i="0">
                <a:solidFill>
                  <a:srgbClr val="1C252D"/>
                </a:solidFill>
                <a:effectLst/>
                <a:latin typeface="proxima-nova"/>
              </a:rPr>
              <a:t>-In addition, an example of this commitment is AIR’s Equity Initiative, which </a:t>
            </a:r>
            <a:r>
              <a:rPr lang="en-US">
                <a:solidFill>
                  <a:srgbClr val="1C252D"/>
                </a:solidFill>
                <a:latin typeface="proxima-nova"/>
              </a:rPr>
              <a:t>is a $105million dollar investment, and which highlights our </a:t>
            </a:r>
            <a:r>
              <a:rPr lang="en-US" b="0" i="0">
                <a:solidFill>
                  <a:srgbClr val="1C252D"/>
                </a:solidFill>
                <a:effectLst/>
                <a:latin typeface="proxima-nova"/>
              </a:rPr>
              <a:t>commitment to the generation and use of evidence to address key structural challenges facing communities.</a:t>
            </a:r>
            <a:endParaRPr lang="en-US"/>
          </a:p>
          <a:p>
            <a:pPr lvl="1"/>
            <a:r>
              <a:rPr lang="en-US"/>
              <a:t>-Finally, AIR instituted culturally and linguistically appropriate standards for projects, research, and operations (or CLAS PRO) that guide all aspects of our work, from business to research to operations. For example, in recent projects, such as AIR and DIR’s evaluation of the Harris County Community COVID Housing program or CCHP, we collaborated with a local board of individuals with lived experience to guide our protocol development and recruitment. Such approaches actually improve the rigor of our evaluation methods, helping ensure better results for our clients.</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829187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 close, that means that we are really committed to a public health approach that embraces the social determinants of health towards violence prevention and intervention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commitment to a public health approach also is reflected by the interdisciplinary team that we’ve brought together. </a:t>
            </a: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This includes experts in public health, community violence intervention, key methods needed to understand these social issues such as quasi experimental design, in cost analysis, with strong representation to Texas and Harris County to understand the local context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As mentioned, our teams at AIR and DIR have a long history of working closely together.</a:t>
            </a:r>
            <a:endParaRPr lang="en-US"/>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Further, when you partner with AIR, we bring a deep bench of staff that is nearly 2000 strong, allowing us to ensure that we meet clients’ needs while generating and using rigorous evidence that contributes to a better more equitable world.</a:t>
            </a:r>
            <a:endParaRPr lang="en-US"/>
          </a:p>
          <a:p>
            <a:pPr marL="285750" marR="0" lvl="0" indent="-285750">
              <a:lnSpc>
                <a:spcPct val="107000"/>
              </a:lnSpc>
              <a:spcBef>
                <a:spcPts val="0"/>
              </a:spcBef>
              <a:spcAft>
                <a:spcPts val="0"/>
              </a:spcAft>
              <a:buFont typeface="Arial" panose="020B0604020202020204" pitchFamily="34" charset="0"/>
              <a:buChar char="•"/>
            </a:pPr>
            <a:endParaRPr lang="en-US"/>
          </a:p>
          <a:p>
            <a:pPr marL="0" marR="0" lvl="0" indent="0">
              <a:lnSpc>
                <a:spcPct val="107000"/>
              </a:lnSpc>
              <a:spcBef>
                <a:spcPts val="0"/>
              </a:spcBef>
              <a:spcAft>
                <a:spcPts val="0"/>
              </a:spcAft>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3347633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457200"/>
            <a:ext cx="4876800" cy="2743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003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excited to present our team. We’ll start with our project team leaders, co-principal investigators, Dr. </a:t>
            </a:r>
            <a:r>
              <a:rPr lang="en-US" err="1"/>
              <a:t>Trenita</a:t>
            </a:r>
            <a:r>
              <a:rPr lang="en-US"/>
              <a:t> Childers and Dr. Sylvia Epps. Both can provide a brief intro to their work and expertise, and how that sets us up for this project.</a:t>
            </a:r>
          </a:p>
        </p:txBody>
      </p:sp>
      <p:sp>
        <p:nvSpPr>
          <p:cNvPr id="4" name="Slide Number Placeholder 3"/>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457350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a:t>
            </a:r>
          </a:p>
          <a:p>
            <a:r>
              <a:rPr lang="en-US"/>
              <a:t>Feasibility</a:t>
            </a:r>
          </a:p>
          <a:p>
            <a:r>
              <a:rPr lang="en-US"/>
              <a:t>Timeline</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671642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Simplified gantt chart – Maura – </a:t>
            </a:r>
          </a:p>
          <a:p>
            <a:r>
              <a:rPr lang="en-US"/>
              <a:t>Our timeline for this project draws on existing data and cutting edge method to examine the implementation, impact, outcomes, and costs of the RISE and HART program. We have put together a comprehensive proposal to address HCPH’s request, including assembling a robust evaluation team with AIR and DIR, bringing a breadth of experience in rigorous evaluation methods, and on the ground knowledge and experience in Harris County. In addition, AIR has a bench of over 2000 researchers who we can leverage as needed to be flexible and responsive to emerging needs during this proposed project period.</a:t>
            </a:r>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1458815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964269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043050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518420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1563" y="457200"/>
            <a:ext cx="4867275" cy="27384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 provides research, evaluation, and technical assistance. AIR’s work includes a portfolio for advancing justice –we aim to address the root causes of harm and trauma to promote, safety, </a:t>
            </a:r>
            <a:r>
              <a:rPr lang="en-US" err="1"/>
              <a:t>dignitiy</a:t>
            </a:r>
            <a:r>
              <a:rPr lang="en-US"/>
              <a:t> and thriving for all- – we do this by focusing across the justice continuum – at prevention, intervention, and reentry (and with attention to community-based and restorative programs and practices across the continuum) using developmentally appropriate and culturally responsive TA, research, and evaluation approaches.</a:t>
            </a:r>
          </a:p>
          <a:p>
            <a:endParaRPr lang="en-US"/>
          </a:p>
        </p:txBody>
      </p:sp>
      <p:sp>
        <p:nvSpPr>
          <p:cNvPr id="4" name="Slide Number Placeholder 3"/>
          <p:cNvSpPr>
            <a:spLocks noGrp="1"/>
          </p:cNvSpPr>
          <p:nvPr>
            <p:ph type="sldNum" sz="quarter" idx="5"/>
          </p:nvPr>
        </p:nvSpPr>
        <p:spPr>
          <a:xfrm>
            <a:off x="6732148" y="9095578"/>
            <a:ext cx="65724" cy="200930"/>
          </a:xfrm>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4171200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 close, that means that we are really committed to a public health approach that embraces the social determinants of health towards violence prevention and intervention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commitment to a public health approach also is reflected by the interdisciplinary team that we’ve brought together. </a:t>
            </a: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This includes experts in public health, community violence intervention, key methods needed to understand these social issues such as quasi experimental design, in cost analysis, with strong representation to Texas and Harris County to understand the local context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As mentioned, our teams at AIR and DIR have a long history of working closely together.</a:t>
            </a:r>
            <a:endParaRPr lang="en-US"/>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00">
                <a:solidFill>
                  <a:srgbClr val="A02B93"/>
                </a:solidFill>
                <a:effectLst/>
                <a:latin typeface="Aptos" panose="020B0004020202020204" pitchFamily="34" charset="0"/>
                <a:ea typeface="Aptos" panose="020B0004020202020204" pitchFamily="34" charset="0"/>
                <a:cs typeface="Times New Roman" panose="02020603050405020304" pitchFamily="18" charset="0"/>
              </a:rPr>
              <a:t>Further, when you partner with AIR, we bring a deep bench of staff that is nearly 2000 strong, allowing us to ensure that we meet clients’ needs while generating and using rigorous evidence that contributes to a better more equitable world.</a:t>
            </a:r>
            <a:endParaRPr lang="en-US"/>
          </a:p>
          <a:p>
            <a:pPr marL="285750" marR="0" lvl="0" indent="-285750">
              <a:lnSpc>
                <a:spcPct val="107000"/>
              </a:lnSpc>
              <a:spcBef>
                <a:spcPts val="0"/>
              </a:spcBef>
              <a:spcAft>
                <a:spcPts val="0"/>
              </a:spcAft>
              <a:buFont typeface="Arial" panose="020B0604020202020204" pitchFamily="34" charset="0"/>
              <a:buChar char="•"/>
            </a:pPr>
            <a:endParaRPr lang="en-US"/>
          </a:p>
          <a:p>
            <a:pPr marL="0" marR="0" lvl="0" indent="0">
              <a:lnSpc>
                <a:spcPct val="107000"/>
              </a:lnSpc>
              <a:spcBef>
                <a:spcPts val="0"/>
              </a:spcBef>
              <a:spcAft>
                <a:spcPts val="0"/>
              </a:spcAft>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3215942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also bring a core commitment to Diversity, Equity, and Inclusion evident through our organizational practices, policies, and mission statements.</a:t>
            </a:r>
          </a:p>
          <a:p>
            <a:pPr lvl="1"/>
            <a:r>
              <a:rPr lang="en-US"/>
              <a:t>-DIR and AIR use culturally-responsive practices which identify and include both traditional and innovative methods. Our past work includes skill and experience engaging equitably with vulnerable populations and communities of color who are directly impacted by community violence.</a:t>
            </a:r>
          </a:p>
          <a:p>
            <a:pPr lvl="1"/>
            <a:r>
              <a:rPr lang="en-US" b="0" i="0">
                <a:solidFill>
                  <a:srgbClr val="1C252D"/>
                </a:solidFill>
                <a:effectLst/>
                <a:latin typeface="proxima-nova"/>
              </a:rPr>
              <a:t>-In addition, AIR’s Equity Initiative </a:t>
            </a:r>
            <a:r>
              <a:rPr lang="en-US">
                <a:solidFill>
                  <a:srgbClr val="1C252D"/>
                </a:solidFill>
                <a:latin typeface="proxima-nova"/>
              </a:rPr>
              <a:t>is a $105,000,000 investment is </a:t>
            </a:r>
            <a:r>
              <a:rPr lang="en-US" b="0" i="0">
                <a:solidFill>
                  <a:srgbClr val="1C252D"/>
                </a:solidFill>
                <a:effectLst/>
                <a:latin typeface="proxima-nova"/>
              </a:rPr>
              <a:t>predicated on and strengthens our commitment through a bold investment in the generation and use of evidence to address the most urgent challenge facing our nation: systemic inequity.</a:t>
            </a:r>
            <a:r>
              <a:rPr lang="en-US"/>
              <a:t> </a:t>
            </a:r>
          </a:p>
          <a:p>
            <a:pPr lvl="1"/>
            <a:r>
              <a:rPr lang="en-US"/>
              <a:t>-Finally, AIR instituted culturally and linguistically appropriate standards for projects, research, and operations (or CLAS PRO) that guide all aspects of our work – for example, in recent projects, such as AIR and DIR’s evaluation of the Harris County COVID Community Housing program or CCHP, we consulted with a local board of individuals with lived experience to guide our protocol development and recruitment. Such approaches actually improve the rigor and reach of our evaluation methods, helping ensure better results for our clients.</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16914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0005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369618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Next we will walk you through our proposed evaluation approaches to understand the Community Health Violence Prevention Services, and specifically the programs, HART alternative first responders, and RISE gun violence interrupters.</a:t>
            </a:r>
          </a:p>
          <a:p>
            <a:pPr marL="171450" indent="-171450">
              <a:buFont typeface="Arial" panose="020B0604020202020204" pitchFamily="34" charset="0"/>
              <a:buChar char="•"/>
              <a:defRPr/>
            </a:pPr>
            <a:r>
              <a:rPr lang="en-US"/>
              <a:t>First, we’ll describe the </a:t>
            </a:r>
            <a:r>
              <a:rPr lang="en-US" b="1"/>
              <a:t>formative evaluation </a:t>
            </a:r>
            <a:r>
              <a:rPr lang="en-US"/>
              <a:t>of </a:t>
            </a:r>
            <a:r>
              <a:rPr lang="en-US" b="1"/>
              <a:t>program implementation</a:t>
            </a:r>
            <a:r>
              <a:rPr lang="en-US"/>
              <a:t> </a:t>
            </a:r>
          </a:p>
          <a:p>
            <a:pPr marL="628650" lvl="1" indent="-171450">
              <a:buFont typeface="Arial" panose="020B0604020202020204" pitchFamily="34" charset="0"/>
              <a:buChar char="•"/>
              <a:defRPr/>
            </a:pPr>
            <a:r>
              <a:rPr lang="en-US"/>
              <a:t>which aims to understand HART and RISE program components and implementation, respectively.</a:t>
            </a:r>
          </a:p>
          <a:p>
            <a:pPr marL="171450" indent="-171450">
              <a:buFont typeface="Arial" panose="020B0604020202020204" pitchFamily="34" charset="0"/>
              <a:buChar char="•"/>
              <a:defRPr/>
            </a:pPr>
            <a:r>
              <a:rPr lang="en-US"/>
              <a:t>Second, we’ll present the </a:t>
            </a:r>
            <a:r>
              <a:rPr lang="en-US" b="1"/>
              <a:t>summative evaluation</a:t>
            </a:r>
            <a:r>
              <a:rPr lang="en-US"/>
              <a:t> of </a:t>
            </a:r>
            <a:r>
              <a:rPr lang="en-US" b="1"/>
              <a:t>program impact</a:t>
            </a:r>
            <a:r>
              <a:rPr lang="en-US"/>
              <a:t> to examine changes in gun violence and arrests associated with HART and RISE programming</a:t>
            </a:r>
          </a:p>
          <a:p>
            <a:pPr marL="171450" indent="-171450">
              <a:buFont typeface="Arial" panose="020B0604020202020204" pitchFamily="34" charset="0"/>
              <a:buChar char="•"/>
              <a:defRPr/>
            </a:pPr>
            <a:r>
              <a:rPr lang="en-US"/>
              <a:t>Finally, we will describe the cost evaluation, which will assess the costs of the HART alternative first responder program, and the RISE gun violence interrupters programs, respectively, and the costs to outcomes.</a:t>
            </a:r>
          </a:p>
        </p:txBody>
      </p:sp>
      <p:sp>
        <p:nvSpPr>
          <p:cNvPr id="4" name="Slide Number Placeholder 3"/>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301275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hand off now Dr. Jasmine Olivier-McGregor, who will share more about the formative evaluation of program implementation. (Keep at 5 minutes)</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348286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Thanks, Dr. Shramko. My name is Jasmine Olivier-McGregor and I am researcher at AIR. I am sociologist by training with a background in justice reform research with a focus on community-based public safety alternatives.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I’m skilled in qualitative methods such as interviewing, focus groups, and ethnography as well as community participatory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a:defRPr/>
            </a:pPr>
            <a:r>
              <a:rPr lang="en-US">
                <a:ea typeface="Calibri"/>
                <a:cs typeface="Calibri"/>
              </a:rPr>
              <a:t>At AIR, I lead implementation and formative evaluations of multi-site and </a:t>
            </a:r>
            <a:r>
              <a:rPr lang="en-US"/>
              <a:t>city-wide </a:t>
            </a:r>
            <a:r>
              <a:rPr lang="en-US">
                <a:ea typeface="Calibri"/>
                <a:cs typeface="Calibri"/>
              </a:rPr>
              <a:t>programs related to community violence intervention (or CVI), </a:t>
            </a:r>
            <a:r>
              <a:rPr lang="en-US"/>
              <a:t> public safety and justice, and</a:t>
            </a:r>
            <a:r>
              <a:rPr lang="en-US">
                <a:ea typeface="Calibri"/>
                <a:cs typeface="Calibri"/>
              </a:rPr>
              <a:t> alternative first response. I lead the implementation evaluation of the Coalition to Advance Public Safety (CAPS) Initiative, which is a multi-site effort led by four national CVI TTA providers, including the National Institute for Criminal Justice Reform, working together to reduce gun violence in cities throughout the US, including cities in the south.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a:defRPr/>
            </a:pPr>
            <a:r>
              <a:rPr lang="en-US">
                <a:ea typeface="Calibri"/>
                <a:cs typeface="Calibri"/>
              </a:rPr>
              <a:t>I also serve as the implementation lead for an evaluation of the</a:t>
            </a:r>
            <a:r>
              <a:rPr lang="en-US"/>
              <a:t> Neighborhood Opportunity and Accountability Board, which is a youth </a:t>
            </a:r>
            <a:r>
              <a:rPr lang="en-US">
                <a:ea typeface="Calibri"/>
                <a:cs typeface="Calibri"/>
              </a:rPr>
              <a:t>restorative justice diversion program located in Oakland, California. And as the Community Advisory Board Lead for the Indy Peace Fellowship Credible Messenger Mentoring Evaluation, I employ a community-participatory research design to ensure that our project upholds equitable evaluation principles. </a:t>
            </a:r>
          </a:p>
          <a:p>
            <a:pPr>
              <a:defRPr/>
            </a:pPr>
            <a:endParaRPr lang="en-US">
              <a:ea typeface="Calibri"/>
              <a:cs typeface="Calibri"/>
            </a:endParaRPr>
          </a:p>
          <a:p>
            <a:pPr>
              <a:defRPr/>
            </a:pPr>
            <a:r>
              <a:rPr lang="en-US">
                <a:ea typeface="Calibri"/>
                <a:cs typeface="Calibri"/>
              </a:rPr>
              <a:t>I also lead the formative evaluation of a multi-site collective</a:t>
            </a:r>
            <a:r>
              <a:rPr lang="en-US"/>
              <a:t> of alternative response programs led by the Center for Innovation in Community Safety (CICS) at Georgetown Law.</a:t>
            </a:r>
            <a:endParaRPr lang="en-US">
              <a:ea typeface="Calibri"/>
              <a:cs typeface="Calibri"/>
            </a:endParaRPr>
          </a:p>
          <a:p>
            <a:pPr>
              <a:defRPr/>
            </a:pPr>
            <a:r>
              <a:rPr lang="en-US">
                <a:ea typeface="Calibri"/>
                <a:cs typeface="Calibri"/>
              </a:rPr>
              <a:t> </a:t>
            </a:r>
            <a:endParaRPr lang="en-US"/>
          </a:p>
          <a:p>
            <a:pPr>
              <a:defRPr/>
            </a:pPr>
            <a:r>
              <a:rPr lang="en-US">
                <a:ea typeface="Calibri"/>
                <a:cs typeface="Calibri"/>
              </a:rPr>
              <a:t>Overall, I am excited about the opportunity to apply the knowledge base and skillsets from our ongoing CVI</a:t>
            </a:r>
            <a:r>
              <a:rPr lang="en-US"/>
              <a:t>,  public safety and justice, and alternative response</a:t>
            </a:r>
            <a:r>
              <a:rPr lang="en-US">
                <a:ea typeface="Calibri"/>
                <a:cs typeface="Calibri"/>
              </a:rPr>
              <a:t> evaluation partnerships to the formative evaluation of the HART and RISE programs.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81017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26" y="3542763"/>
            <a:ext cx="7021475" cy="5036615"/>
          </a:xfrm>
        </p:spPr>
        <p:txBody>
          <a:bodyPr/>
          <a:lstStyle/>
          <a:p>
            <a:r>
              <a:rPr lang="en-US">
                <a:ea typeface="Calibri"/>
                <a:cs typeface="Calibri"/>
              </a:rPr>
              <a:t>Our formative evaluation seeks to answer four primary research questions, which include</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A- </a:t>
            </a:r>
            <a:r>
              <a:rPr lang="en-US" sz="1200" b="0" i="0" u="none" strike="noStrike" noProof="0">
                <a:solidFill>
                  <a:srgbClr val="1C252D"/>
                </a:solidFill>
                <a:latin typeface="Calibri"/>
              </a:rPr>
              <a:t>What are the core components of the HART and RISE programs? </a:t>
            </a:r>
            <a:endParaRPr lang="en-US">
              <a:ea typeface="Calibri"/>
              <a:cs typeface="Calibri"/>
            </a:endParaRPr>
          </a:p>
          <a:p>
            <a:r>
              <a:rPr lang="en-US">
                <a:ea typeface="Calibri"/>
                <a:cs typeface="Calibri"/>
              </a:rPr>
              <a:t>B- How are the HART and RISE core components implemented </a:t>
            </a:r>
            <a:r>
              <a:rPr lang="en-US"/>
              <a:t>(including intervention timing, intervention dose, mentor/mentee/staff characteristics, and community resources).</a:t>
            </a:r>
            <a:endParaRPr lang="en-US">
              <a:ea typeface="Calibri"/>
              <a:cs typeface="Calibri"/>
            </a:endParaRPr>
          </a:p>
          <a:p>
            <a:r>
              <a:rPr lang="en-US"/>
              <a:t>C- What are the implementation facilitators and barriers</a:t>
            </a:r>
            <a:endParaRPr lang="en-US">
              <a:ea typeface="Calibri"/>
              <a:cs typeface="Calibri"/>
            </a:endParaRPr>
          </a:p>
          <a:p>
            <a:r>
              <a:rPr lang="en-US"/>
              <a:t>D- What are client perceptions of the HART and RISE programs, including perceived programs benefits. </a:t>
            </a:r>
            <a:endParaRPr lang="en-US">
              <a:ea typeface="Calibri"/>
              <a:cs typeface="Calibri"/>
            </a:endParaRPr>
          </a:p>
          <a:p>
            <a:endParaRPr lang="en-US">
              <a:ea typeface="Calibri"/>
              <a:cs typeface="Calibri"/>
            </a:endParaRPr>
          </a:p>
          <a:p>
            <a:r>
              <a:rPr lang="en-US">
                <a:ea typeface="Calibri"/>
                <a:cs typeface="Calibri"/>
              </a:rPr>
              <a:t>To answer these RQ's, we will collect interview and survey data from a sample of HART and RISE program leads, program staff, and program clients or participants.</a:t>
            </a:r>
          </a:p>
          <a:p>
            <a:endParaRPr lang="en-US">
              <a:ea typeface="Calibri"/>
              <a:cs typeface="Calibri"/>
            </a:endParaRPr>
          </a:p>
          <a:p>
            <a:r>
              <a:rPr lang="en-US">
                <a:ea typeface="Calibri"/>
                <a:cs typeface="Calibri"/>
              </a:rPr>
              <a:t>We will also analyze existing HART and RISE program data.</a:t>
            </a:r>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02840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Agenda</a:t>
            </a:r>
          </a:p>
        </p:txBody>
      </p:sp>
      <p:sp>
        <p:nvSpPr>
          <p:cNvPr id="24" name="Text Placeholder"/>
          <p:cNvSpPr>
            <a:spLocks noGrp="1"/>
          </p:cNvSpPr>
          <p:nvPr>
            <p:ph type="body" sz="quarter" idx="10" hasCustomPrompt="1"/>
          </p:nvPr>
        </p:nvSpPr>
        <p:spPr>
          <a:xfrm>
            <a:off x="458724" y="1307592"/>
            <a:ext cx="11274552" cy="4498848"/>
          </a:xfrm>
          <a:prstGeom prst="rect">
            <a:avLst/>
          </a:prstGeom>
        </p:spPr>
        <p:txBody>
          <a:bodyPr tIns="0" anchor="t" anchorCtr="0">
            <a:normAutofit/>
          </a:bodyPr>
          <a:lstStyle>
            <a:lvl1pPr marL="342900" indent="-342900">
              <a:lnSpc>
                <a:spcPct val="125000"/>
              </a:lnSpc>
              <a:spcBef>
                <a:spcPts val="1350"/>
              </a:spcBef>
              <a:buClr>
                <a:schemeClr val="tx1"/>
              </a:buClr>
              <a:buFont typeface="+mj-lt"/>
              <a:buAutoNum type="arabicPeriod"/>
              <a:defRPr sz="1800" baseline="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baseline="0"/>
            </a:lvl4pPr>
            <a:lvl5pPr marL="1714500" indent="-342900">
              <a:lnSpc>
                <a:spcPct val="125000"/>
              </a:lnSpc>
              <a:spcBef>
                <a:spcPts val="450"/>
              </a:spcBef>
              <a:buClr>
                <a:schemeClr val="tx1"/>
              </a:buClr>
              <a:buFont typeface="+mj-lt"/>
              <a:buAutoNum type="alphaLcParenR"/>
              <a:defRPr sz="1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2" name="Slide Number Placeholder 1">
            <a:extLst>
              <a:ext uri="{FF2B5EF4-FFF2-40B4-BE49-F238E27FC236}">
                <a16:creationId xmlns:a16="http://schemas.microsoft.com/office/drawing/2014/main" id="{14F5CC81-474D-4AA3-892F-003A513DBF29}"/>
              </a:ext>
            </a:extLst>
          </p:cNvPr>
          <p:cNvSpPr>
            <a:spLocks noGrp="1"/>
          </p:cNvSpPr>
          <p:nvPr>
            <p:ph type="sldNum" sz="quarter" idx="11"/>
          </p:nvPr>
        </p:nvSpPr>
        <p:spPr>
          <a:xfrm>
            <a:off x="457203" y="6422601"/>
            <a:ext cx="243015" cy="246221"/>
          </a:xfrm>
          <a:prstGeom prst="rect">
            <a:avLst/>
          </a:prstGeom>
        </p:spPr>
        <p:txBody>
          <a:bodyPr/>
          <a:lstStyle/>
          <a:p>
            <a:fld id="{045947F7-456E-4694-8157-65B154A34B3F}" type="slidenum">
              <a:rPr lang="en-US" smtClean="0"/>
              <a:t>‹#›</a:t>
            </a:fld>
            <a:endParaRPr lang="en-US"/>
          </a:p>
        </p:txBody>
      </p:sp>
    </p:spTree>
    <p:extLst>
      <p:ext uri="{BB962C8B-B14F-4D97-AF65-F5344CB8AC3E}">
        <p14:creationId xmlns:p14="http://schemas.microsoft.com/office/powerpoint/2010/main" val="1022824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4ABABB-54D9-47DF-95C1-C1C4095468D7}"/>
              </a:ext>
            </a:extLst>
          </p:cNvPr>
          <p:cNvSpPr>
            <a:spLocks noGrp="1"/>
          </p:cNvSpPr>
          <p:nvPr>
            <p:ph type="sldNum" sz="quarter" idx="10"/>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
        <p:nvSpPr>
          <p:cNvPr id="4" name="Rectangle 3">
            <a:extLst>
              <a:ext uri="{FF2B5EF4-FFF2-40B4-BE49-F238E27FC236}">
                <a16:creationId xmlns:a16="http://schemas.microsoft.com/office/drawing/2014/main" id="{A7CAD942-E2CF-4F22-946A-C89B4F8CC595}"/>
              </a:ext>
            </a:extLst>
          </p:cNvPr>
          <p:cNvSpPr/>
          <p:nvPr/>
        </p:nvSpPr>
        <p:spPr>
          <a:xfrm>
            <a:off x="0" y="4"/>
            <a:ext cx="12192000" cy="6196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a:extLst>
              <a:ext uri="{FF2B5EF4-FFF2-40B4-BE49-F238E27FC236}">
                <a16:creationId xmlns:a16="http://schemas.microsoft.com/office/drawing/2014/main" id="{94D0D020-79FB-DA37-53F5-19DE6BAAB9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75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bleed photo Dark">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48481"/>
            <a:ext cx="11338560" cy="747897"/>
          </a:xfrm>
          <a:prstGeom prst="rect">
            <a:avLst/>
          </a:prstGeo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a:prstGeom prst="rect">
            <a:avLst/>
          </a:prstGeom>
        </p:spPr>
        <p:txBody>
          <a:bodyPr/>
          <a:lstStyle>
            <a:lvl1pPr marL="0" indent="0" algn="l">
              <a:buNone/>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148677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317A-7285-45CB-9DE4-E818FF305C0E}"/>
              </a:ext>
            </a:extLst>
          </p:cNvPr>
          <p:cNvSpPr>
            <a:spLocks noGrp="1"/>
          </p:cNvSpPr>
          <p:nvPr>
            <p:ph type="title"/>
          </p:nvPr>
        </p:nvSpPr>
        <p:spPr>
          <a:xfrm>
            <a:off x="458724" y="0"/>
            <a:ext cx="11274552" cy="105156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7C8312-4A63-4E43-B00F-194BF095E792}"/>
              </a:ext>
            </a:extLst>
          </p:cNvPr>
          <p:cNvSpPr>
            <a:spLocks noGrp="1"/>
          </p:cNvSpPr>
          <p:nvPr>
            <p:ph type="sldNum" sz="quarter" idx="10"/>
          </p:nvPr>
        </p:nvSpPr>
        <p:spPr>
          <a:xfrm>
            <a:off x="457203" y="6422601"/>
            <a:ext cx="243015" cy="246221"/>
          </a:xfrm>
          <a:prstGeom prst="rect">
            <a:avLst/>
          </a:prstGeom>
        </p:spPr>
        <p:txBody>
          <a:bodyPr/>
          <a:lstStyle/>
          <a:p>
            <a:fld id="{ED60A167-480C-4F71-A48E-190E46B93F51}" type="slidenum">
              <a:rPr lang="en-US" smtClean="0"/>
              <a:t>‹#›</a:t>
            </a:fld>
            <a:endParaRPr lang="en-US"/>
          </a:p>
        </p:txBody>
      </p:sp>
    </p:spTree>
    <p:extLst>
      <p:ext uri="{BB962C8B-B14F-4D97-AF65-F5344CB8AC3E}">
        <p14:creationId xmlns:p14="http://schemas.microsoft.com/office/powerpoint/2010/main" val="165332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a:xfrm>
            <a:off x="463296" y="-63796"/>
            <a:ext cx="11274552" cy="1051560"/>
          </a:xfrm>
          <a:prstGeom prst="rect">
            <a:avLst/>
          </a:prstGeom>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noChangeAspect="1"/>
          </p:cNvSpPr>
          <p:nvPr>
            <p:ph type="pic" sz="quarter" idx="15" hasCustomPrompt="1"/>
          </p:nvPr>
        </p:nvSpPr>
        <p:spPr>
          <a:xfrm>
            <a:off x="80727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805789"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805789" y="3637300"/>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8" name="Picture Placeholder 1">
            <a:extLst>
              <a:ext uri="{FF2B5EF4-FFF2-40B4-BE49-F238E27FC236}">
                <a16:creationId xmlns:a16="http://schemas.microsoft.com/office/drawing/2014/main" id="{C9EDA36B-2EA5-455F-BB16-5B219282D342}"/>
              </a:ext>
            </a:extLst>
          </p:cNvPr>
          <p:cNvSpPr>
            <a:spLocks noGrp="1" noChangeAspect="1"/>
          </p:cNvSpPr>
          <p:nvPr>
            <p:ph type="pic" sz="quarter" idx="24" hasCustomPrompt="1"/>
          </p:nvPr>
        </p:nvSpPr>
        <p:spPr>
          <a:xfrm>
            <a:off x="3912820"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807732"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807732"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1" name="Picture Placeholder 1">
            <a:extLst>
              <a:ext uri="{FF2B5EF4-FFF2-40B4-BE49-F238E27FC236}">
                <a16:creationId xmlns:a16="http://schemas.microsoft.com/office/drawing/2014/main" id="{94A80552-9B52-42DF-BE3A-6F065118F72B}"/>
              </a:ext>
            </a:extLst>
          </p:cNvPr>
          <p:cNvSpPr>
            <a:spLocks noGrp="1" noChangeAspect="1"/>
          </p:cNvSpPr>
          <p:nvPr>
            <p:ph type="pic" sz="quarter" idx="27" hasCustomPrompt="1"/>
          </p:nvPr>
        </p:nvSpPr>
        <p:spPr>
          <a:xfrm>
            <a:off x="695421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899928"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899928"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4" name="Picture Placeholder 1">
            <a:extLst>
              <a:ext uri="{FF2B5EF4-FFF2-40B4-BE49-F238E27FC236}">
                <a16:creationId xmlns:a16="http://schemas.microsoft.com/office/drawing/2014/main" id="{8F6ABA03-6543-489D-8F50-07455BA0EAC8}"/>
              </a:ext>
            </a:extLst>
          </p:cNvPr>
          <p:cNvSpPr>
            <a:spLocks noGrp="1" noChangeAspect="1"/>
          </p:cNvSpPr>
          <p:nvPr>
            <p:ph type="pic" sz="quarter" idx="30" hasCustomPrompt="1"/>
          </p:nvPr>
        </p:nvSpPr>
        <p:spPr>
          <a:xfrm>
            <a:off x="9995612"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992124"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992124" y="3637301"/>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1133546"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4133481"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7223669"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10313857" y="4034433"/>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Tree>
    <p:extLst>
      <p:ext uri="{BB962C8B-B14F-4D97-AF65-F5344CB8AC3E}">
        <p14:creationId xmlns:p14="http://schemas.microsoft.com/office/powerpoint/2010/main" val="16965010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8724" y="0"/>
            <a:ext cx="11274552" cy="1051560"/>
          </a:xfrm>
          <a:prstGeom prst="rect">
            <a:avLst/>
          </a:prstGeom>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a:prstGeom prst="rect">
            <a:avLst/>
          </a:prstGeo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2" name="Slide Number Placeholder 1">
            <a:extLst>
              <a:ext uri="{FF2B5EF4-FFF2-40B4-BE49-F238E27FC236}">
                <a16:creationId xmlns:a16="http://schemas.microsoft.com/office/drawing/2014/main" id="{511D7A7F-8AFE-4413-A94C-E666E4D285C5}"/>
              </a:ext>
            </a:extLst>
          </p:cNvPr>
          <p:cNvSpPr>
            <a:spLocks noGrp="1"/>
          </p:cNvSpPr>
          <p:nvPr>
            <p:ph type="sldNum" sz="quarter" idx="14"/>
          </p:nvPr>
        </p:nvSpPr>
        <p:spPr>
          <a:xfrm>
            <a:off x="457203" y="6422601"/>
            <a:ext cx="243015" cy="246221"/>
          </a:xfrm>
          <a:prstGeom prst="rect">
            <a:avLst/>
          </a:prstGeom>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1762579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Background" descr="A picture containing icon&#10;&#10;Description automatically generated">
            <a:extLst>
              <a:ext uri="{FF2B5EF4-FFF2-40B4-BE49-F238E27FC236}">
                <a16:creationId xmlns:a16="http://schemas.microsoft.com/office/drawing/2014/main" id="{0D0B41C4-DABA-4AAE-9717-313FEFE391BD}"/>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14" name="AIR Logo" descr="Logo of American Institutes for Research. Advancing Evidence. Improving Lives.">
            <a:extLst>
              <a:ext uri="{FF2B5EF4-FFF2-40B4-BE49-F238E27FC236}">
                <a16:creationId xmlns:a16="http://schemas.microsoft.com/office/drawing/2014/main" id="{1CE905F4-03D8-4EE1-A724-E70B8200CB4C}"/>
              </a:ext>
            </a:extLst>
          </p:cNvPr>
          <p:cNvPicPr>
            <a:picLocks noChangeAspect="1"/>
          </p:cNvPicPr>
          <p:nvPr userDrawn="1"/>
        </p:nvPicPr>
        <p:blipFill>
          <a:blip r:embed="rId4"/>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50775"/>
            <a:ext cx="7018421" cy="734613"/>
          </a:xfrm>
          <a:prstGeom prst="rect">
            <a:avLst/>
          </a:prstGeom>
        </p:spPr>
        <p:txBody>
          <a:bodyPr anchor="b">
            <a:normAutofit/>
          </a:bodyPr>
          <a:lstStyle>
            <a:lvl1pPr algn="l">
              <a:defRPr sz="1800" b="0">
                <a:solidFill>
                  <a:schemeClr val="bg1"/>
                </a:solidFill>
                <a:latin typeface="+mj-lt"/>
                <a:ea typeface="Tahoma" panose="020B0604030504040204" pitchFamily="34" charset="0"/>
                <a:cs typeface="Arial" panose="020B0604020202020204" pitchFamily="34" charset="0"/>
              </a:defRPr>
            </a:lvl1pPr>
          </a:lstStyle>
          <a:p>
            <a:r>
              <a:rPr lang="en-US"/>
              <a:t>Presenter’s Name Dark Layout</a:t>
            </a:r>
          </a:p>
        </p:txBody>
      </p:sp>
      <p:sp>
        <p:nvSpPr>
          <p:cNvPr id="9" name="Internal Group Name">
            <a:extLst>
              <a:ext uri="{FF2B5EF4-FFF2-40B4-BE49-F238E27FC236}">
                <a16:creationId xmlns:a16="http://schemas.microsoft.com/office/drawing/2014/main" id="{97058B35-E39B-47D0-AF88-C8A3C27D3696}"/>
              </a:ext>
            </a:extLst>
          </p:cNvPr>
          <p:cNvSpPr>
            <a:spLocks noGrp="1"/>
          </p:cNvSpPr>
          <p:nvPr>
            <p:ph sz="quarter" idx="15" hasCustomPrompt="1"/>
          </p:nvPr>
        </p:nvSpPr>
        <p:spPr>
          <a:xfrm>
            <a:off x="457200" y="1755648"/>
            <a:ext cx="10972800" cy="347472"/>
          </a:xfrm>
          <a:prstGeom prst="rect">
            <a:avLst/>
          </a:prstGeom>
        </p:spPr>
        <p:txBody>
          <a:bodyPr>
            <a:no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act Info">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356919"/>
            <a:ext cx="6939941" cy="1904895"/>
          </a:xfrm>
          <a:prstGeom prst="rect">
            <a:avLst/>
          </a:prstGeom>
        </p:spPr>
        <p:txBody>
          <a:bodyPr>
            <a:normAutofit/>
          </a:bodyPr>
          <a:lstStyle>
            <a:lvl1pPr marL="0" indent="0" algn="l">
              <a:lnSpc>
                <a:spcPct val="100000"/>
              </a:lnSpc>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Presenter’s Job Title</a:t>
            </a:r>
            <a:br>
              <a:rPr lang="en-US"/>
            </a:br>
            <a:r>
              <a:rPr lang="en-US"/>
              <a:t>+1.202.403.XXXX</a:t>
            </a:r>
            <a:br>
              <a:rPr lang="en-US"/>
            </a:br>
            <a:r>
              <a:rPr lang="en-US"/>
              <a:t>email.address@air.org or internal.group.email@air.org</a:t>
            </a:r>
          </a:p>
        </p:txBody>
      </p:sp>
      <p:sp>
        <p:nvSpPr>
          <p:cNvPr id="10" name="AIR">
            <a:extLst>
              <a:ext uri="{FF2B5EF4-FFF2-40B4-BE49-F238E27FC236}">
                <a16:creationId xmlns:a16="http://schemas.microsoft.com/office/drawing/2014/main" id="{6D35682F-2DFC-6D4A-9319-B6DB0F0EC6C2}"/>
              </a:ext>
            </a:extLst>
          </p:cNvPr>
          <p:cNvSpPr txBox="1"/>
          <p:nvPr/>
        </p:nvSpPr>
        <p:spPr>
          <a:xfrm>
            <a:off x="457200" y="5931075"/>
            <a:ext cx="6096000" cy="230832"/>
          </a:xfrm>
          <a:prstGeom prst="rect">
            <a:avLst/>
          </a:prstGeom>
          <a:noFill/>
        </p:spPr>
        <p:txBody>
          <a:bodyPr wrap="square" lIns="0" anchor="b">
            <a:spAutoFit/>
          </a:bodyPr>
          <a:lstStyle/>
          <a:p>
            <a:pPr algn="l"/>
            <a:r>
              <a:rPr lang="en-US" sz="900" b="0" i="0" spc="150">
                <a:solidFill>
                  <a:srgbClr val="D1EEFC"/>
                </a:solidFill>
                <a:latin typeface="Calibri"/>
                <a:ea typeface="Calibri"/>
                <a:cs typeface="Calibri"/>
              </a:rPr>
              <a:t>AMERICAN INSTITUTES FOR RESEARCH® | AIR.ORG</a:t>
            </a:r>
          </a:p>
        </p:txBody>
      </p:sp>
      <p:sp>
        <p:nvSpPr>
          <p:cNvPr id="4" name="Copyright">
            <a:extLst>
              <a:ext uri="{FF2B5EF4-FFF2-40B4-BE49-F238E27FC236}">
                <a16:creationId xmlns:a16="http://schemas.microsoft.com/office/drawing/2014/main" id="{EFE733CF-E3E7-6986-2C8F-A595E99ED1D0}"/>
              </a:ext>
            </a:extLst>
          </p:cNvPr>
          <p:cNvSpPr>
            <a:spLocks noGrp="1"/>
          </p:cNvSpPr>
          <p:nvPr>
            <p:ph type="body" sz="quarter" idx="16" hasCustomPrompt="1"/>
          </p:nvPr>
        </p:nvSpPr>
        <p:spPr>
          <a:xfrm>
            <a:off x="457200" y="6189282"/>
            <a:ext cx="9052560" cy="440313"/>
          </a:xfrm>
          <a:prstGeom prst="rect">
            <a:avLst/>
          </a:prstGeom>
        </p:spPr>
        <p:txBody>
          <a:bodyPr wrap="square" lIns="0" tIns="0" rIns="0" bIns="0" anchor="b" anchorCtr="0">
            <a:spAutoFit/>
          </a:bodyPr>
          <a:lstStyle>
            <a:lvl1pPr marL="0" indent="0" algn="l">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r>
              <a:rPr lang="en-US" sz="600">
                <a:solidFill>
                  <a:schemeClr val="bg2"/>
                </a:solidFill>
              </a:rPr>
              <a:t>Notice of Trademark: “American Institutes for Research” and “AIR” are registered trademarks. All other brand, product, or company names are trademarks or registered trademarks of their respective owners.</a:t>
            </a:r>
          </a:p>
          <a:p>
            <a:r>
              <a:rPr lang="en-US" sz="600">
                <a:solidFill>
                  <a:schemeClr val="bg2"/>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
        <p:nvSpPr>
          <p:cNvPr id="5" name="File ID">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69456" y="6522706"/>
            <a:ext cx="464871" cy="106889"/>
          </a:xfrm>
          <a:prstGeom prst="rect">
            <a:avLst/>
          </a:prstGeo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a:t>XXXXX_MO/YR</a:t>
            </a:r>
          </a:p>
        </p:txBody>
      </p:sp>
    </p:spTree>
    <p:extLst>
      <p:ext uri="{BB962C8B-B14F-4D97-AF65-F5344CB8AC3E}">
        <p14:creationId xmlns:p14="http://schemas.microsoft.com/office/powerpoint/2010/main" val="3113128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35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Arial" panose="020B0604020202020204" pitchFamily="34" charset="0"/>
              <a:buChar char="•"/>
              <a:defRPr sz="1350"/>
            </a:lvl5pPr>
            <a:lvl6pPr marL="857250" indent="-171450">
              <a:lnSpc>
                <a:spcPct val="105000"/>
              </a:lnSpc>
              <a:spcBef>
                <a:spcPts val="450"/>
              </a:spcBef>
              <a:buFont typeface="Calibri" panose="020F0502020204030204" pitchFamily="34" charset="0"/>
              <a:buChar char="–"/>
              <a:defRPr sz="135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1912CCC5-C9C3-4DCD-8757-DA7A83B69DDD}"/>
              </a:ext>
            </a:extLst>
          </p:cNvPr>
          <p:cNvSpPr>
            <a:spLocks noGrp="1"/>
          </p:cNvSpPr>
          <p:nvPr>
            <p:ph type="sldNum" sz="quarter" idx="15"/>
          </p:nvPr>
        </p:nvSpPr>
        <p:spPr>
          <a:xfrm>
            <a:off x="457203" y="6422601"/>
            <a:ext cx="243015" cy="246221"/>
          </a:xfrm>
          <a:prstGeom prst="rect">
            <a:avLst/>
          </a:prstGeom>
        </p:spPr>
        <p:txBody>
          <a:bodyPr/>
          <a:lstStyle/>
          <a:p>
            <a:fld id="{5C9B8A6B-7614-415D-8715-C1BD4E132B55}" type="slidenum">
              <a:rPr lang="en-US" smtClean="0"/>
              <a:t>‹#›</a:t>
            </a:fld>
            <a:endParaRPr lang="en-US"/>
          </a:p>
        </p:txBody>
      </p:sp>
    </p:spTree>
    <p:extLst>
      <p:ext uri="{BB962C8B-B14F-4D97-AF65-F5344CB8AC3E}">
        <p14:creationId xmlns:p14="http://schemas.microsoft.com/office/powerpoint/2010/main" val="420676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ix Boxes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Six Boxes Dark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a:prstGeom prst="rect">
            <a:avLst/>
          </a:prstGeo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prstGeom prst="rect">
            <a:avLst/>
          </a:prstGeo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prstGeom prst="rect">
            <a:avLst/>
          </a:prstGeo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a:prstGeom prst="rect">
            <a:avLst/>
          </a:prstGeo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36769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2" y="882411"/>
            <a:ext cx="11139855" cy="2002977"/>
          </a:xfrm>
        </p:spPr>
        <p:txBody>
          <a:bodyPr anchor="b">
            <a:normAutofit/>
          </a:bodyPr>
          <a:lstStyle>
            <a:lvl1pPr algn="l">
              <a:defRPr sz="44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4"/>
            <a:ext cx="11139488" cy="695325"/>
          </a:xfrm>
        </p:spPr>
        <p:txBody>
          <a:bodyPr>
            <a:normAutofit/>
          </a:bodyPr>
          <a:lstStyle>
            <a:lvl1pPr marL="0" indent="0">
              <a:buNone/>
              <a:defRPr sz="2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p:spPr>
        <p:txBody>
          <a:bodyPr>
            <a:normAutofit/>
          </a:bodyPr>
          <a:lstStyle>
            <a:lvl1pPr marL="0" indent="0">
              <a:buNone/>
              <a:defRPr sz="1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Presenter’s Name | Presenter’s Name | Presenter’s Name or</a:t>
            </a:r>
            <a:br>
              <a:rPr lang="en-US"/>
            </a:br>
            <a:r>
              <a:rPr lang="en-US"/>
              <a:t>Presenter’s Name, Title | Presenter’s Name, Title</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32"/>
            <a:ext cx="11139488" cy="1016633"/>
          </a:xfrm>
        </p:spPr>
        <p:txBody>
          <a:bodyPr>
            <a:normAutofit/>
          </a:bodyPr>
          <a:lstStyle>
            <a:lvl1pPr marL="0" indent="0">
              <a:buNone/>
              <a:defRPr sz="18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400412"/>
            <a:ext cx="6096000" cy="261610"/>
          </a:xfrm>
          <a:prstGeom prst="rect">
            <a:avLst/>
          </a:prstGeom>
          <a:noFill/>
        </p:spPr>
        <p:txBody>
          <a:bodyPr wrap="square" lIns="0" anchor="b">
            <a:spAutoFit/>
          </a:bodyPr>
          <a:lstStyle/>
          <a:p>
            <a:pPr algn="l"/>
            <a:r>
              <a:rPr lang="en-US" sz="1100" b="0" i="0" spc="150">
                <a:solidFill>
                  <a:srgbClr val="D1EEFC"/>
                </a:solidFill>
                <a:latin typeface="Calibri"/>
                <a:ea typeface="Calibri"/>
                <a:cs typeface="Calibri"/>
              </a:rPr>
              <a:t>AMERICAN INSTITUTES FOR RESEARCH® | AIR.ORG</a:t>
            </a:r>
          </a:p>
        </p:txBody>
      </p:sp>
      <p:sp>
        <p:nvSpPr>
          <p:cNvPr id="16" name="Rectangle 15">
            <a:extLst>
              <a:ext uri="{FF2B5EF4-FFF2-40B4-BE49-F238E27FC236}">
                <a16:creationId xmlns:a16="http://schemas.microsoft.com/office/drawing/2014/main" id="{334C93F6-2B7A-4A6F-AC53-16A48FFC9FE9}"/>
              </a:ext>
            </a:extLst>
          </p:cNvPr>
          <p:cNvSpPr/>
          <p:nvPr userDrawn="1"/>
        </p:nvSpPr>
        <p:spPr>
          <a:xfrm>
            <a:off x="5638800" y="6415800"/>
            <a:ext cx="6096000" cy="215444"/>
          </a:xfrm>
          <a:prstGeom prst="rect">
            <a:avLst/>
          </a:prstGeom>
        </p:spPr>
        <p:txBody>
          <a:bodyPr rIns="0" anchor="b">
            <a:spAutoFit/>
          </a:bodyPr>
          <a:lstStyle/>
          <a:p>
            <a:pPr algn="r"/>
            <a:r>
              <a:rPr lang="en-US" sz="800">
                <a:solidFill>
                  <a:srgbClr val="D1EEFC"/>
                </a:solidFill>
              </a:rPr>
              <a:t>Copyright © 2024 American Institutes for Research®. All rights reserved.</a:t>
            </a:r>
          </a:p>
        </p:txBody>
      </p:sp>
      <p:pic>
        <p:nvPicPr>
          <p:cNvPr id="3" name="Logo" descr="Logo of American Institutes for Research. Advancing Evidence. Improving Lives.">
            <a:extLst>
              <a:ext uri="{FF2B5EF4-FFF2-40B4-BE49-F238E27FC236}">
                <a16:creationId xmlns:a16="http://schemas.microsoft.com/office/drawing/2014/main" id="{07F7EC65-AC3D-EA09-5D57-36A85031BC74}"/>
              </a:ext>
            </a:extLst>
          </p:cNvPr>
          <p:cNvPicPr>
            <a:picLocks noChangeAspect="1"/>
          </p:cNvPicPr>
          <p:nvPr userDrawn="1"/>
        </p:nvPicPr>
        <p:blipFill>
          <a:blip r:embed="rId3"/>
          <a:stretch>
            <a:fillRect/>
          </a:stretch>
        </p:blipFill>
        <p:spPr>
          <a:xfrm>
            <a:off x="9506712" y="549514"/>
            <a:ext cx="1847088" cy="935126"/>
          </a:xfrm>
          <a:prstGeom prst="rect">
            <a:avLst/>
          </a:prstGeom>
        </p:spPr>
      </p:pic>
    </p:spTree>
    <p:extLst>
      <p:ext uri="{BB962C8B-B14F-4D97-AF65-F5344CB8AC3E}">
        <p14:creationId xmlns:p14="http://schemas.microsoft.com/office/powerpoint/2010/main" val="806870866"/>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750"/>
            </a:lvl1pPr>
            <a:lvl2pPr marL="240030" indent="0">
              <a:lnSpc>
                <a:spcPct val="100000"/>
              </a:lnSpc>
              <a:spcBef>
                <a:spcPts val="0"/>
              </a:spcBef>
              <a:buNone/>
              <a:defRPr sz="750"/>
            </a:lvl2pPr>
            <a:lvl3pPr marL="514350" indent="0">
              <a:lnSpc>
                <a:spcPct val="100000"/>
              </a:lnSpc>
              <a:spcBef>
                <a:spcPts val="0"/>
              </a:spcBef>
              <a:buNone/>
              <a:defRPr sz="750"/>
            </a:lvl3pPr>
            <a:lvl4pPr marL="754380" indent="0">
              <a:lnSpc>
                <a:spcPct val="100000"/>
              </a:lnSpc>
              <a:spcBef>
                <a:spcPts val="0"/>
              </a:spcBef>
              <a:buNone/>
              <a:defRPr sz="750"/>
            </a:lvl4pPr>
            <a:lvl5pPr marL="994410" indent="0">
              <a:lnSpc>
                <a:spcPct val="100000"/>
              </a:lnSpc>
              <a:spcBef>
                <a:spcPts val="0"/>
              </a:spcBef>
              <a:buNone/>
              <a:defRPr sz="75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6392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Dar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DA30C-A2D9-4544-B5D1-A03B35488BFD}"/>
              </a:ext>
            </a:extLst>
          </p:cNvPr>
          <p:cNvPicPr>
            <a:picLocks noChangeAspect="1"/>
          </p:cNvPicPr>
          <p:nvPr userDrawn="1"/>
        </p:nvPicPr>
        <p:blipFill>
          <a:blip r:embed="rId2"/>
          <a:stretch>
            <a:fillRect/>
          </a:stretch>
        </p:blipFill>
        <p:spPr>
          <a:xfrm>
            <a:off x="-7620" y="0"/>
            <a:ext cx="12207240" cy="6872676"/>
          </a:xfrm>
          <a:prstGeom prst="rect">
            <a:avLst/>
          </a:prstGeom>
        </p:spPr>
      </p:pic>
      <p:sp>
        <p:nvSpPr>
          <p:cNvPr id="10" name="Rectangle 9">
            <a:extLst>
              <a:ext uri="{FF2B5EF4-FFF2-40B4-BE49-F238E27FC236}">
                <a16:creationId xmlns:a16="http://schemas.microsoft.com/office/drawing/2014/main" id="{0DD9749A-ABD0-7547-A474-005AEE004704}"/>
              </a:ext>
            </a:extLst>
          </p:cNvPr>
          <p:cNvSpPr/>
          <p:nvPr/>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a:prstGeom prst="rect">
            <a:avLst/>
          </a:prstGeom>
        </p:spPr>
        <p:txBody>
          <a:bodyPr anchor="b">
            <a:normAutofit/>
          </a:bodyPr>
          <a:lstStyle>
            <a:lvl1pPr algn="l">
              <a:defRPr sz="4200" b="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p:nvCxnSpPr>
        <p:spPr>
          <a:xfrm>
            <a:off x="457203"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3" y="3842377"/>
            <a:ext cx="10515599" cy="1655762"/>
          </a:xfrm>
          <a:prstGeom prst="rect">
            <a:avLst/>
          </a:prstGeo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3">
            <a:extLst>
              <a:ext uri="{FF2B5EF4-FFF2-40B4-BE49-F238E27FC236}">
                <a16:creationId xmlns:a16="http://schemas.microsoft.com/office/drawing/2014/main" id="{DAF9D12B-AE7E-4B19-8F99-A37D8013F03E}"/>
              </a:ext>
            </a:extLst>
          </p:cNvPr>
          <p:cNvSpPr>
            <a:spLocks noGrp="1"/>
          </p:cNvSpPr>
          <p:nvPr>
            <p:ph type="sldNum" sz="quarter" idx="10"/>
          </p:nvPr>
        </p:nvSpPr>
        <p:spPr>
          <a:xfrm>
            <a:off x="457203" y="6422601"/>
            <a:ext cx="243015" cy="246221"/>
          </a:xfrm>
          <a:prstGeom prst="rect">
            <a:avLst/>
          </a:prstGeom>
        </p:spPr>
        <p:txBody>
          <a:bodyPr/>
          <a:lstStyle/>
          <a:p>
            <a:fld id="{36EC4586-FD86-41B3-95B6-58F34DF6C22C}" type="slidenum">
              <a:rPr lang="en-US" smtClean="0"/>
              <a:t>‹#›</a:t>
            </a:fld>
            <a:endParaRPr lang="en-US"/>
          </a:p>
        </p:txBody>
      </p:sp>
      <p:sp>
        <p:nvSpPr>
          <p:cNvPr id="13" name="Rectangle 12">
            <a:extLst>
              <a:ext uri="{FF2B5EF4-FFF2-40B4-BE49-F238E27FC236}">
                <a16:creationId xmlns:a16="http://schemas.microsoft.com/office/drawing/2014/main" id="{91C596E0-6C88-4EF6-AF29-E3022BD5C5A0}"/>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DA2651B-B4B2-453E-9CF7-5128E8DDD907}"/>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pic>
        <p:nvPicPr>
          <p:cNvPr id="17" name="Picture 16" descr="Logo of American Institutes for Research. Advancing Evidence. Improving Lives.">
            <a:extLst>
              <a:ext uri="{FF2B5EF4-FFF2-40B4-BE49-F238E27FC236}">
                <a16:creationId xmlns:a16="http://schemas.microsoft.com/office/drawing/2014/main" id="{D98B1011-931F-4853-AC5A-0DB1B77853EE}"/>
              </a:ext>
            </a:extLst>
          </p:cNvPr>
          <p:cNvPicPr>
            <a:picLocks noChangeAspect="1"/>
          </p:cNvPicPr>
          <p:nvPr userDrawn="1"/>
        </p:nvPicPr>
        <p:blipFill>
          <a:blip r:embed="rId3"/>
          <a:stretch>
            <a:fillRect/>
          </a:stretch>
        </p:blipFill>
        <p:spPr>
          <a:xfrm>
            <a:off x="9887712" y="424735"/>
            <a:ext cx="1847088" cy="935126"/>
          </a:xfrm>
          <a:prstGeom prst="rect">
            <a:avLst/>
          </a:prstGeom>
        </p:spPr>
      </p:pic>
      <p:sp>
        <p:nvSpPr>
          <p:cNvPr id="18" name="AIR.org">
            <a:extLst>
              <a:ext uri="{FF2B5EF4-FFF2-40B4-BE49-F238E27FC236}">
                <a16:creationId xmlns:a16="http://schemas.microsoft.com/office/drawing/2014/main" id="{FEEE5E4E-FC46-4E4C-8B5D-AC1F33E4D851}"/>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spTree>
    <p:extLst>
      <p:ext uri="{BB962C8B-B14F-4D97-AF65-F5344CB8AC3E}">
        <p14:creationId xmlns:p14="http://schemas.microsoft.com/office/powerpoint/2010/main" val="308009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876755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91">
          <p15:clr>
            <a:srgbClr val="FBAE40"/>
          </p15:clr>
        </p15:guide>
        <p15:guide id="4" pos="5380">
          <p15:clr>
            <a:srgbClr val="FBAE40"/>
          </p15:clr>
        </p15:guide>
        <p15:guide id="5" orient="horz" pos="328">
          <p15:clr>
            <a:srgbClr val="FBAE40"/>
          </p15:clr>
        </p15:guide>
        <p15:guide id="6" orient="horz" pos="39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3917-69B0-81BC-36C9-945A4347DA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581F3C-8EA0-6DE6-F79D-E01EC2EAF2E9}"/>
              </a:ext>
            </a:extLst>
          </p:cNvPr>
          <p:cNvSpPr>
            <a:spLocks noGrp="1"/>
          </p:cNvSpPr>
          <p:nvPr>
            <p:ph type="dt" sz="half" idx="10"/>
          </p:nvPr>
        </p:nvSpPr>
        <p:spPr/>
        <p:txBody>
          <a:bodyPr/>
          <a:lstStyle/>
          <a:p>
            <a:fld id="{83D58A7B-73A4-45FC-999B-7548B621ED60}" type="datetimeFigureOut">
              <a:rPr lang="en-US" smtClean="0"/>
              <a:t>8/28/2024</a:t>
            </a:fld>
            <a:endParaRPr lang="en-US"/>
          </a:p>
        </p:txBody>
      </p:sp>
      <p:sp>
        <p:nvSpPr>
          <p:cNvPr id="4" name="Footer Placeholder 3">
            <a:extLst>
              <a:ext uri="{FF2B5EF4-FFF2-40B4-BE49-F238E27FC236}">
                <a16:creationId xmlns:a16="http://schemas.microsoft.com/office/drawing/2014/main" id="{B1F13BC9-5B0A-46D6-56AF-600F828D2F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838F78-3B3D-7512-ACC5-A0AAAA7D18AF}"/>
              </a:ext>
            </a:extLst>
          </p:cNvPr>
          <p:cNvSpPr>
            <a:spLocks noGrp="1"/>
          </p:cNvSpPr>
          <p:nvPr>
            <p:ph type="sldNum" sz="quarter" idx="12"/>
          </p:nvPr>
        </p:nvSpPr>
        <p:spPr/>
        <p:txBody>
          <a:bodyPr/>
          <a:lstStyle/>
          <a:p>
            <a:fld id="{9736972F-8D7F-4473-8EE1-5E7BB9593B7E}" type="slidenum">
              <a:rPr lang="en-US" smtClean="0"/>
              <a:t>‹#›</a:t>
            </a:fld>
            <a:endParaRPr lang="en-US"/>
          </a:p>
        </p:txBody>
      </p:sp>
    </p:spTree>
    <p:extLst>
      <p:ext uri="{BB962C8B-B14F-4D97-AF65-F5344CB8AC3E}">
        <p14:creationId xmlns:p14="http://schemas.microsoft.com/office/powerpoint/2010/main" val="118482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200"/>
            </a:lvl1pPr>
            <a:lvl2pPr>
              <a:defRPr sz="2200"/>
            </a:lvl2pPr>
            <a:lvl3pPr>
              <a:defRPr sz="2200"/>
            </a:lvl3pPr>
            <a:lvl4pPr>
              <a:defRPr sz="2200"/>
            </a:lvl4pPr>
            <a:lvl5pPr>
              <a:defRPr sz="2200"/>
            </a:lvl5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5">
            <a:extLst>
              <a:ext uri="{FF2B5EF4-FFF2-40B4-BE49-F238E27FC236}">
                <a16:creationId xmlns:a16="http://schemas.microsoft.com/office/drawing/2014/main" id="{AB7F3015-8074-EF50-1464-95EB5C02D5B6}"/>
              </a:ext>
            </a:extLst>
          </p:cNvPr>
          <p:cNvSpPr>
            <a:spLocks noGrp="1"/>
          </p:cNvSpPr>
          <p:nvPr>
            <p:ph type="sldNum" sz="quarter" idx="10"/>
          </p:nvPr>
        </p:nvSpPr>
        <p:spPr>
          <a:xfrm>
            <a:off x="404653" y="6422601"/>
            <a:ext cx="243015" cy="246221"/>
          </a:xfrm>
        </p:spPr>
        <p:txBody>
          <a:bodyPr/>
          <a:lstStyle/>
          <a:p>
            <a:fld id="{C09AE16C-ACDD-4489-916D-57982D52A9AF}" type="slidenum">
              <a:rPr lang="en-US" smtClean="0"/>
              <a:t>‹#›</a:t>
            </a:fld>
            <a:endParaRPr lang="en-US"/>
          </a:p>
        </p:txBody>
      </p:sp>
      <p:grpSp>
        <p:nvGrpSpPr>
          <p:cNvPr id="3" name="Group 2">
            <a:extLst>
              <a:ext uri="{FF2B5EF4-FFF2-40B4-BE49-F238E27FC236}">
                <a16:creationId xmlns:a16="http://schemas.microsoft.com/office/drawing/2014/main" id="{7C44AF0C-BFF7-14FB-F665-484C0D74E438}"/>
              </a:ext>
            </a:extLst>
          </p:cNvPr>
          <p:cNvGrpSpPr/>
          <p:nvPr userDrawn="1"/>
        </p:nvGrpSpPr>
        <p:grpSpPr>
          <a:xfrm>
            <a:off x="8972062" y="5870552"/>
            <a:ext cx="3219938" cy="987448"/>
            <a:chOff x="8762993" y="5809098"/>
            <a:chExt cx="3429007" cy="1051562"/>
          </a:xfrm>
        </p:grpSpPr>
        <p:pic>
          <p:nvPicPr>
            <p:cNvPr id="6" name="Picture 5" descr="A blue and black background&#10;&#10;Description automatically generated">
              <a:extLst>
                <a:ext uri="{FF2B5EF4-FFF2-40B4-BE49-F238E27FC236}">
                  <a16:creationId xmlns:a16="http://schemas.microsoft.com/office/drawing/2014/main" id="{73318FA9-C771-29F0-10A2-24E1D9655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62993" y="5809098"/>
              <a:ext cx="3429007" cy="1051562"/>
            </a:xfrm>
            <a:prstGeom prst="rect">
              <a:avLst/>
            </a:prstGeom>
          </p:spPr>
        </p:pic>
        <p:sp>
          <p:nvSpPr>
            <p:cNvPr id="7" name="TextBox 6">
              <a:extLst>
                <a:ext uri="{FF2B5EF4-FFF2-40B4-BE49-F238E27FC236}">
                  <a16:creationId xmlns:a16="http://schemas.microsoft.com/office/drawing/2014/main" id="{6B6B2A49-CD22-6701-0572-3EE16E688F29}"/>
                </a:ext>
              </a:extLst>
            </p:cNvPr>
            <p:cNvSpPr txBox="1"/>
            <p:nvPr userDrawn="1"/>
          </p:nvSpPr>
          <p:spPr>
            <a:xfrm>
              <a:off x="9275674" y="6435776"/>
              <a:ext cx="2231136" cy="307777"/>
            </a:xfrm>
            <a:prstGeom prst="rect">
              <a:avLst/>
            </a:prstGeom>
            <a:noFill/>
          </p:spPr>
          <p:txBody>
            <a:bodyPr wrap="square" rtlCol="0">
              <a:spAutoFit/>
            </a:bodyPr>
            <a:lstStyle/>
            <a:p>
              <a:pPr algn="ctr"/>
              <a:r>
                <a:rPr lang="en-US" sz="1400" b="0">
                  <a:solidFill>
                    <a:schemeClr val="accent1"/>
                  </a:solidFill>
                  <a:latin typeface="Segoe UI Semibold" panose="020B0702040204020203" pitchFamily="34" charset="0"/>
                  <a:cs typeface="Segoe UI Semibold" panose="020B0702040204020203" pitchFamily="34" charset="0"/>
                </a:rPr>
                <a:t>#AIR4Equity</a:t>
              </a:r>
            </a:p>
          </p:txBody>
        </p:sp>
      </p:grpSp>
    </p:spTree>
    <p:extLst>
      <p:ext uri="{BB962C8B-B14F-4D97-AF65-F5344CB8AC3E}">
        <p14:creationId xmlns:p14="http://schemas.microsoft.com/office/powerpoint/2010/main" val="789639969"/>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a:stretch>
            <a:fillRect/>
          </a:stretch>
        </p:blipFill>
        <p:spPr>
          <a:xfrm>
            <a:off x="9524529" y="549514"/>
            <a:ext cx="1810512" cy="936471"/>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1" name="Internal Group">
            <a:extLst>
              <a:ext uri="{FF2B5EF4-FFF2-40B4-BE49-F238E27FC236}">
                <a16:creationId xmlns:a16="http://schemas.microsoft.com/office/drawing/2014/main" id="{6ECF48EF-0655-45E3-8B35-46300028B782}"/>
              </a:ext>
            </a:extLst>
          </p:cNvPr>
          <p:cNvSpPr>
            <a:spLocks noGrp="1"/>
          </p:cNvSpPr>
          <p:nvPr>
            <p:ph sz="quarter" idx="15" hasCustomPrompt="1"/>
          </p:nvPr>
        </p:nvSpPr>
        <p:spPr>
          <a:xfrm>
            <a:off x="457200" y="1755648"/>
            <a:ext cx="11139488" cy="347472"/>
          </a:xfrm>
        </p:spPr>
        <p:txBody>
          <a:bodyPr>
            <a:noAutofit/>
          </a:bodyPr>
          <a:lstStyle>
            <a:lvl1pPr marL="0" indent="0">
              <a:buNone/>
              <a:defRPr sz="18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 or internal.group.email@air.org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spTree>
    <p:extLst>
      <p:ext uri="{BB962C8B-B14F-4D97-AF65-F5344CB8AC3E}">
        <p14:creationId xmlns:p14="http://schemas.microsoft.com/office/powerpoint/2010/main" val="193465332"/>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fld id="{94E452FC-20A0-4DC1-8F4F-629A5A706398}" type="slidenum">
              <a:rPr lang="en-US" smtClean="0"/>
              <a:t>‹#›</a:t>
            </a:fld>
            <a:endParaRPr lang="en-US"/>
          </a:p>
        </p:txBody>
      </p:sp>
    </p:spTree>
    <p:extLst>
      <p:ext uri="{BB962C8B-B14F-4D97-AF65-F5344CB8AC3E}">
        <p14:creationId xmlns:p14="http://schemas.microsoft.com/office/powerpoint/2010/main" val="3071223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sp>
        <p:nvSpPr>
          <p:cNvPr id="17" name="AIR.org">
            <a:extLst>
              <a:ext uri="{FF2B5EF4-FFF2-40B4-BE49-F238E27FC236}">
                <a16:creationId xmlns:a16="http://schemas.microsoft.com/office/drawing/2014/main" id="{0C6FAC9E-8B25-418E-8957-93C71669516D}"/>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4188118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109625427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Tree>
    <p:extLst>
      <p:ext uri="{BB962C8B-B14F-4D97-AF65-F5344CB8AC3E}">
        <p14:creationId xmlns:p14="http://schemas.microsoft.com/office/powerpoint/2010/main" val="237776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fld id="{4E8FCC9E-18AB-481E-B829-16994BE6CBD5}" type="slidenum">
              <a:rPr lang="en-US" smtClean="0"/>
              <a:t>‹#›</a:t>
            </a:fld>
            <a:endParaRPr lang="en-US"/>
          </a:p>
        </p:txBody>
      </p:sp>
    </p:spTree>
    <p:extLst>
      <p:ext uri="{BB962C8B-B14F-4D97-AF65-F5344CB8AC3E}">
        <p14:creationId xmlns:p14="http://schemas.microsoft.com/office/powerpoint/2010/main" val="22102136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370614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a:prstGeom prst="rect">
            <a:avLst/>
          </a:prstGeo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3" y="6422601"/>
            <a:ext cx="243015" cy="246221"/>
          </a:xfrm>
          <a:prstGeom prst="rect">
            <a:avLst/>
          </a:prstGeom>
        </p:spPr>
        <p:txBody>
          <a:bodyPr/>
          <a:lstStyle/>
          <a:p>
            <a:fld id="{DF2BF9F9-8A6D-4E51-9385-E6189FFC85C3}" type="slidenum">
              <a:rPr lang="en-US" smtClean="0"/>
              <a:t>‹#›</a:t>
            </a:fld>
            <a:endParaRPr lang="en-US"/>
          </a:p>
        </p:txBody>
      </p:sp>
    </p:spTree>
    <p:extLst>
      <p:ext uri="{BB962C8B-B14F-4D97-AF65-F5344CB8AC3E}">
        <p14:creationId xmlns:p14="http://schemas.microsoft.com/office/powerpoint/2010/main" val="4011127099"/>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fld id="{CDFF1867-F106-4D65-A5C4-D95644196D8E}" type="slidenum">
              <a:rPr lang="en-US" smtClean="0"/>
              <a:t>‹#›</a:t>
            </a:fld>
            <a:endParaRPr lang="en-US"/>
          </a:p>
        </p:txBody>
      </p:sp>
    </p:spTree>
    <p:extLst>
      <p:ext uri="{BB962C8B-B14F-4D97-AF65-F5344CB8AC3E}">
        <p14:creationId xmlns:p14="http://schemas.microsoft.com/office/powerpoint/2010/main" val="2381868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a:p>
        </p:txBody>
      </p:sp>
    </p:spTree>
    <p:extLst>
      <p:ext uri="{BB962C8B-B14F-4D97-AF65-F5344CB8AC3E}">
        <p14:creationId xmlns:p14="http://schemas.microsoft.com/office/powerpoint/2010/main" val="1563083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fld id="{618FD11C-C5C3-476C-BD2F-0CC0792EE78B}" type="slidenum">
              <a:rPr lang="en-US" smtClean="0"/>
              <a:t>‹#›</a:t>
            </a:fld>
            <a:endParaRPr lang="en-US"/>
          </a:p>
        </p:txBody>
      </p:sp>
    </p:spTree>
    <p:extLst>
      <p:ext uri="{BB962C8B-B14F-4D97-AF65-F5344CB8AC3E}">
        <p14:creationId xmlns:p14="http://schemas.microsoft.com/office/powerpoint/2010/main" val="3259920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8721"/>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gr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fld id="{D786BE1F-F4EC-49E0-B4E3-B8C32FFEE57C}" type="slidenum">
              <a:rPr lang="en-US" smtClean="0"/>
              <a:t>‹#›</a:t>
            </a:fld>
            <a:endParaRPr lang="en-US"/>
          </a:p>
        </p:txBody>
      </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6217920"/>
          </a:xfrm>
          <a:solidFill>
            <a:schemeClr val="bg2">
              <a:lumMod val="90000"/>
            </a:schemeClr>
          </a:solidFill>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19710068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498598"/>
          </a:xfrm>
        </p:spPr>
        <p:txBody>
          <a:bodyPr>
            <a:noAutofit/>
          </a:bodyPr>
          <a:lstStyle>
            <a:lvl1pPr>
              <a:defRPr sz="2400"/>
            </a:lvl1pPr>
          </a:lstStyle>
          <a:p>
            <a:r>
              <a:rPr lang="en-US"/>
              <a:t>Title Only</a:t>
            </a:r>
          </a:p>
        </p:txBody>
      </p:sp>
      <p:pic>
        <p:nvPicPr>
          <p:cNvPr id="4" name="Picture 3" descr="Logo of American Institutes for Research. Advancing Evidence. Improving Lives.">
            <a:extLst>
              <a:ext uri="{FF2B5EF4-FFF2-40B4-BE49-F238E27FC236}">
                <a16:creationId xmlns:a16="http://schemas.microsoft.com/office/drawing/2014/main" id="{3B0EA29E-56F7-4DD5-9923-3ADA03FE69C6}"/>
              </a:ext>
            </a:extLst>
          </p:cNvPr>
          <p:cNvPicPr>
            <a:picLocks noChangeAspect="1"/>
          </p:cNvPicPr>
          <p:nvPr userDrawn="1"/>
        </p:nvPicPr>
        <p:blipFill rotWithShape="1">
          <a:blip r:embed="rId2"/>
          <a:srcRect b="44058"/>
          <a:stretch/>
        </p:blipFill>
        <p:spPr>
          <a:xfrm>
            <a:off x="10546080" y="6369634"/>
            <a:ext cx="1188720" cy="343820"/>
          </a:xfrm>
          <a:prstGeom prst="rect">
            <a:avLst/>
          </a:prstGeom>
        </p:spPr>
      </p:pic>
      <p:sp>
        <p:nvSpPr>
          <p:cNvPr id="12" name="Slide Number Placeholder 11">
            <a:extLst>
              <a:ext uri="{FF2B5EF4-FFF2-40B4-BE49-F238E27FC236}">
                <a16:creationId xmlns:a16="http://schemas.microsoft.com/office/drawing/2014/main" id="{A8E8B378-3671-41F7-84A5-A2CDEDDF8B08}"/>
              </a:ext>
            </a:extLst>
          </p:cNvPr>
          <p:cNvSpPr>
            <a:spLocks noGrp="1"/>
          </p:cNvSpPr>
          <p:nvPr>
            <p:ph type="sldNum" sz="quarter" idx="10"/>
          </p:nvPr>
        </p:nvSpPr>
        <p:spPr/>
        <p:txBody>
          <a:bodyPr/>
          <a:lstStyle/>
          <a:p>
            <a:fld id="{B88410FF-F948-4D58-9367-945F60C63BA4}" type="slidenum">
              <a:rPr lang="en-US" smtClean="0"/>
              <a:pPr/>
              <a:t>‹#›</a:t>
            </a:fld>
            <a:endParaRPr lang="en-US"/>
          </a:p>
        </p:txBody>
      </p:sp>
      <p:sp>
        <p:nvSpPr>
          <p:cNvPr id="13" name="AIR.org">
            <a:extLst>
              <a:ext uri="{FF2B5EF4-FFF2-40B4-BE49-F238E27FC236}">
                <a16:creationId xmlns:a16="http://schemas.microsoft.com/office/drawing/2014/main" id="{EDB7A639-DDF6-44A9-9737-216538A8C864}"/>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1232419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fld id="{B88410FF-F948-4D58-9367-945F60C63BA4}" type="slidenum">
              <a:rPr lang="en-US" smtClean="0"/>
              <a:pPr/>
              <a:t>‹#›</a:t>
            </a:fld>
            <a:endParaRPr lang="en-US"/>
          </a:p>
        </p:txBody>
      </p:sp>
      <p:sp>
        <p:nvSpPr>
          <p:cNvPr id="9" name="AIR.org">
            <a:extLst>
              <a:ext uri="{FF2B5EF4-FFF2-40B4-BE49-F238E27FC236}">
                <a16:creationId xmlns:a16="http://schemas.microsoft.com/office/drawing/2014/main" id="{326083AE-E8F2-4C38-92F0-2E0802894EC2}"/>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2703788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fld id="{76D70587-ECF3-44EA-B833-865FF2C6EFCF}" type="slidenum">
              <a:rPr lang="en-US" smtClean="0"/>
              <a:t>‹#›</a:t>
            </a:fld>
            <a:endParaRPr lang="en-US"/>
          </a:p>
        </p:txBody>
      </p:sp>
    </p:spTree>
    <p:extLst>
      <p:ext uri="{BB962C8B-B14F-4D97-AF65-F5344CB8AC3E}">
        <p14:creationId xmlns:p14="http://schemas.microsoft.com/office/powerpoint/2010/main" val="481825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a:t>References are 16 point with a 0.5” hanging indent and follow APA 7th Edition guidelines.</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a:solidFill>
                  <a:srgbClr val="1C252D"/>
                </a:solidFill>
                <a:effectLst/>
                <a:latin typeface="+mn-lt"/>
                <a:ea typeface="+mn-ea"/>
                <a:cs typeface="Arial" panose="020B0604020202020204" pitchFamily="34" charset="0"/>
              </a:rPr>
              <a:t>Journal Name,</a:t>
            </a:r>
            <a:r>
              <a:rPr lang="en-US" sz="1600" i="0" kern="1200" baseline="0">
                <a:solidFill>
                  <a:srgbClr val="1C252D"/>
                </a:solidFill>
                <a:effectLst/>
                <a:latin typeface="+mn-lt"/>
                <a:ea typeface="+mn-ea"/>
                <a:cs typeface="Arial" panose="020B0604020202020204" pitchFamily="34" charset="0"/>
              </a:rPr>
              <a:t> </a:t>
            </a:r>
            <a:r>
              <a:rPr lang="en-US" sz="1600" i="1" kern="1200" baseline="0">
                <a:solidFill>
                  <a:srgbClr val="1C252D"/>
                </a:solidFill>
                <a:effectLst/>
                <a:latin typeface="+mn-lt"/>
                <a:ea typeface="+mn-ea"/>
                <a:cs typeface="Arial" panose="020B0604020202020204" pitchFamily="34" charset="0"/>
              </a:rPr>
              <a:t>Volume</a:t>
            </a:r>
            <a:r>
              <a:rPr lang="en-US" sz="1600" i="0" kern="1200" baseline="0">
                <a:solidFill>
                  <a:srgbClr val="1C252D"/>
                </a:solidFill>
                <a:effectLst/>
                <a:latin typeface="+mn-lt"/>
                <a:ea typeface="+mn-ea"/>
                <a:cs typeface="Arial" panose="020B0604020202020204" pitchFamily="34" charset="0"/>
              </a:rPr>
              <a:t>(issue), beginning page number–end page number.</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a:solidFill>
                  <a:srgbClr val="1C252D"/>
                </a:solidFill>
                <a:effectLst/>
                <a:latin typeface="+mn-lt"/>
                <a:ea typeface="+mn-ea"/>
                <a:cs typeface="Arial" panose="020B0604020202020204" pitchFamily="34" charset="0"/>
              </a:rPr>
              <a:t>Book title.</a:t>
            </a:r>
            <a:r>
              <a:rPr lang="en-US" sz="1600" i="0" kern="1200" baseline="0">
                <a:solidFill>
                  <a:srgbClr val="1C252D"/>
                </a:solidFill>
                <a:effectLst/>
                <a:latin typeface="+mn-lt"/>
                <a:ea typeface="+mn-ea"/>
                <a:cs typeface="Arial" panose="020B0604020202020204" pitchFamily="34" charset="0"/>
              </a:rPr>
              <a:t> Publishing Firm.</a:t>
            </a:r>
          </a:p>
          <a:p>
            <a:r>
              <a:rPr lang="en-US" sz="1600" i="0" kern="1200" baseline="0">
                <a:solidFill>
                  <a:srgbClr val="1C252D"/>
                </a:solidFill>
                <a:effectLst/>
                <a:latin typeface="+mn-lt"/>
                <a:ea typeface="+mn-ea"/>
                <a:cs typeface="Arial" panose="020B0604020202020204" pitchFamily="34" charset="0"/>
              </a:rPr>
              <a:t>Author Last Name, First Initial. Middle Initial. (Year). </a:t>
            </a:r>
            <a:r>
              <a:rPr lang="en-US" sz="1600" i="1" kern="1200" baseline="0">
                <a:solidFill>
                  <a:srgbClr val="1C252D"/>
                </a:solidFill>
                <a:effectLst/>
                <a:latin typeface="+mn-lt"/>
                <a:ea typeface="+mn-ea"/>
                <a:cs typeface="Arial" panose="020B0604020202020204" pitchFamily="34" charset="0"/>
              </a:rPr>
              <a:t>Report title</a:t>
            </a:r>
            <a:r>
              <a:rPr lang="en-US" sz="1600" i="0" kern="1200" baseline="0">
                <a:solidFill>
                  <a:srgbClr val="1C252D"/>
                </a:solidFill>
                <a:effectLst/>
                <a:latin typeface="+mn-lt"/>
                <a:ea typeface="+mn-ea"/>
                <a:cs typeface="Arial" panose="020B0604020202020204" pitchFamily="34" charset="0"/>
              </a:rPr>
              <a:t> (Report Number). Publishing Firm.</a:t>
            </a:r>
          </a:p>
          <a:p>
            <a:r>
              <a:rPr lang="en-US" sz="1600" i="0" kern="1200" baseline="0">
                <a:solidFill>
                  <a:srgbClr val="1C252D"/>
                </a:solidFill>
                <a:effectLst/>
                <a:latin typeface="+mn-lt"/>
                <a:ea typeface="+mn-ea"/>
                <a:cs typeface="Arial" panose="020B0604020202020204" pitchFamily="34" charset="0"/>
              </a:rPr>
              <a:t>Grady, J. S., Her, M., Moreno, G., Perez, C., &amp; </a:t>
            </a:r>
            <a:r>
              <a:rPr lang="en-US" sz="1600" i="0" kern="1200" baseline="0" err="1">
                <a:solidFill>
                  <a:srgbClr val="1C252D"/>
                </a:solidFill>
                <a:effectLst/>
                <a:latin typeface="+mn-lt"/>
                <a:ea typeface="+mn-ea"/>
                <a:cs typeface="Arial" panose="020B0604020202020204" pitchFamily="34" charset="0"/>
              </a:rPr>
              <a:t>Yelinek</a:t>
            </a:r>
            <a:r>
              <a:rPr lang="en-US" sz="1600" i="0" kern="1200" baseline="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a:solidFill>
                  <a:srgbClr val="1C252D"/>
                </a:solidFill>
                <a:effectLst/>
                <a:latin typeface="+mn-lt"/>
                <a:ea typeface="+mn-ea"/>
                <a:cs typeface="Arial" panose="020B0604020202020204" pitchFamily="34" charset="0"/>
              </a:rPr>
              <a:t>Psychology of Popular Media Culture, 8</a:t>
            </a:r>
            <a:r>
              <a:rPr lang="en-US" sz="1600" i="0" kern="1200" baseline="0">
                <a:solidFill>
                  <a:srgbClr val="1C252D"/>
                </a:solidFill>
                <a:effectLst/>
                <a:latin typeface="+mn-lt"/>
                <a:ea typeface="+mn-ea"/>
                <a:cs typeface="Arial" panose="020B0604020202020204" pitchFamily="34" charset="0"/>
              </a:rPr>
              <a:t>(3), 207–217. </a:t>
            </a:r>
            <a:r>
              <a:rPr lang="en-US" sz="1600" i="0" u="sng" kern="1200" baseline="0">
                <a:solidFill>
                  <a:srgbClr val="1C252D"/>
                </a:solidFill>
                <a:effectLst/>
                <a:latin typeface="+mn-lt"/>
                <a:ea typeface="+mn-ea"/>
                <a:cs typeface="Arial" panose="020B0604020202020204" pitchFamily="34" charset="0"/>
              </a:rPr>
              <a:t>https://doi.org/10.1037/ppm0000185</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Jackson, L. M. (2019). </a:t>
            </a:r>
            <a:r>
              <a:rPr lang="en-US" sz="1600" i="1" kern="1200" baseline="0">
                <a:solidFill>
                  <a:srgbClr val="1C252D"/>
                </a:solidFill>
                <a:effectLst/>
                <a:latin typeface="+mn-lt"/>
                <a:ea typeface="+mn-ea"/>
                <a:cs typeface="Arial" panose="020B0604020202020204" pitchFamily="34" charset="0"/>
              </a:rPr>
              <a:t>The psychology of prejudice: From attitudes to social action</a:t>
            </a:r>
            <a:r>
              <a:rPr lang="en-US" sz="1600" i="0" kern="1200" baseline="0">
                <a:solidFill>
                  <a:srgbClr val="1C252D"/>
                </a:solidFill>
                <a:effectLst/>
                <a:latin typeface="+mn-lt"/>
                <a:ea typeface="+mn-ea"/>
                <a:cs typeface="Arial" panose="020B0604020202020204" pitchFamily="34" charset="0"/>
              </a:rPr>
              <a:t> (2nd ed.). American Psychological Association. </a:t>
            </a:r>
            <a:r>
              <a:rPr lang="en-US" sz="1600" i="0" u="sng" kern="1200" baseline="0">
                <a:solidFill>
                  <a:srgbClr val="1C252D"/>
                </a:solidFill>
                <a:effectLst/>
                <a:latin typeface="+mn-lt"/>
                <a:ea typeface="+mn-ea"/>
                <a:cs typeface="Arial" panose="020B0604020202020204" pitchFamily="34" charset="0"/>
              </a:rPr>
              <a:t>https://doi.org/10.1037/0000168-000</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National Cancer Institute. (2019). </a:t>
            </a:r>
            <a:r>
              <a:rPr lang="en-US" sz="1600" i="1" kern="1200" baseline="0">
                <a:solidFill>
                  <a:srgbClr val="1C252D"/>
                </a:solidFill>
                <a:effectLst/>
                <a:latin typeface="+mn-lt"/>
                <a:ea typeface="+mn-ea"/>
                <a:cs typeface="Arial" panose="020B0604020202020204" pitchFamily="34" charset="0"/>
              </a:rPr>
              <a:t>Taking time: Support for people with cancer</a:t>
            </a:r>
            <a:r>
              <a:rPr lang="en-US" sz="1600" i="0" kern="1200" baseline="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a:solidFill>
                <a:srgbClr val="1C252D"/>
              </a:solidFill>
              <a:effectLst/>
              <a:latin typeface="+mn-lt"/>
              <a:ea typeface="+mn-ea"/>
              <a:cs typeface="Arial" panose="020B0604020202020204" pitchFamily="34" charset="0"/>
            </a:endParaRPr>
          </a:p>
          <a:p>
            <a:r>
              <a:rPr lang="en-US" sz="1600" i="0" kern="1200" baseline="0" err="1">
                <a:solidFill>
                  <a:srgbClr val="1C252D"/>
                </a:solidFill>
                <a:effectLst/>
                <a:latin typeface="+mn-lt"/>
                <a:ea typeface="+mn-ea"/>
                <a:cs typeface="Arial" panose="020B0604020202020204" pitchFamily="34" charset="0"/>
              </a:rPr>
              <a:t>Stuster</a:t>
            </a:r>
            <a:r>
              <a:rPr lang="en-US" sz="1600" i="0" kern="1200" baseline="0">
                <a:solidFill>
                  <a:srgbClr val="1C252D"/>
                </a:solidFill>
                <a:effectLst/>
                <a:latin typeface="+mn-lt"/>
                <a:ea typeface="+mn-ea"/>
                <a:cs typeface="Arial" panose="020B0604020202020204" pitchFamily="34" charset="0"/>
              </a:rPr>
              <a:t>, J., Adolf, J., Byrne, V., &amp; Greene, M. (2018). </a:t>
            </a:r>
            <a:r>
              <a:rPr lang="en-US" sz="1600" i="1" kern="1200" baseline="0">
                <a:solidFill>
                  <a:srgbClr val="1C252D"/>
                </a:solidFill>
                <a:effectLst/>
                <a:latin typeface="+mn-lt"/>
                <a:ea typeface="+mn-ea"/>
                <a:cs typeface="Arial" panose="020B0604020202020204" pitchFamily="34" charset="0"/>
              </a:rPr>
              <a:t>Human exploration of Mars: Preliminary lists of crew tasks</a:t>
            </a:r>
            <a:r>
              <a:rPr lang="en-US" sz="1600" i="0" kern="1200" baseline="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a:solidFill>
                  <a:srgbClr val="1C252D"/>
                </a:solidFill>
                <a:effectLst/>
                <a:latin typeface="+mn-lt"/>
                <a:ea typeface="+mn-ea"/>
                <a:cs typeface="Arial" panose="020B0604020202020204" pitchFamily="34" charset="0"/>
              </a:rPr>
              <a:t>https://ntrs.nasa.gov/archive/nasa/casi.ntrs.nasa.gov/20190001401.pdf</a:t>
            </a:r>
            <a:endParaRPr lang="en-US"/>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3845883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199" y="2105426"/>
            <a:ext cx="7040880" cy="779958"/>
          </a:xfrm>
        </p:spPr>
        <p:txBody>
          <a:bodyPr anchor="b">
            <a:normAutofit/>
          </a:bodyPr>
          <a:lstStyle>
            <a:lvl1pPr algn="l">
              <a:lnSpc>
                <a:spcPct val="125000"/>
              </a:lnSpc>
              <a:defRPr sz="2400" b="1" cap="all" baseline="0">
                <a:solidFill>
                  <a:schemeClr val="accent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8" y="3356915"/>
            <a:ext cx="7040880"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Presenter’s Job Title</a:t>
            </a:r>
            <a:br>
              <a:rPr lang="en-US"/>
            </a:br>
            <a:r>
              <a:rPr lang="en-US"/>
              <a:t>+1.202.403.XXXX</a:t>
            </a:r>
            <a:br>
              <a:rPr lang="en-US"/>
            </a:br>
            <a:r>
              <a:rPr lang="en-US"/>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17168" y="6487051"/>
            <a:ext cx="617157"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XXXXX_MO/YR</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a:srcRect/>
          <a:stretch/>
        </p:blipFill>
        <p:spPr>
          <a:xfrm>
            <a:off x="9527616" y="549514"/>
            <a:ext cx="1807425" cy="934474"/>
          </a:xfrm>
          <a:prstGeom prst="rect">
            <a:avLst/>
          </a:prstGeom>
        </p:spPr>
      </p:pic>
      <p:sp>
        <p:nvSpPr>
          <p:cNvPr id="16" name="Content Placeholder 3">
            <a:extLst>
              <a:ext uri="{FF2B5EF4-FFF2-40B4-BE49-F238E27FC236}">
                <a16:creationId xmlns:a16="http://schemas.microsoft.com/office/drawing/2014/main" id="{243DD912-1A82-460B-BFE3-A50E77FCB9B3}"/>
              </a:ext>
            </a:extLst>
          </p:cNvPr>
          <p:cNvSpPr>
            <a:spLocks noGrp="1"/>
          </p:cNvSpPr>
          <p:nvPr>
            <p:ph sz="quarter" idx="15" hasCustomPrompt="1"/>
          </p:nvPr>
        </p:nvSpPr>
        <p:spPr>
          <a:xfrm>
            <a:off x="457199" y="1691640"/>
            <a:ext cx="8229600" cy="356251"/>
          </a:xfrm>
        </p:spPr>
        <p:txBody>
          <a:bodyPr>
            <a:noAutofit/>
          </a:bodyPr>
          <a:lstStyle>
            <a:lvl1pPr marL="0" indent="0">
              <a:buNone/>
              <a:defRPr sz="20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sp>
        <p:nvSpPr>
          <p:cNvPr id="4" name="Text Placeholder 4">
            <a:extLst>
              <a:ext uri="{FF2B5EF4-FFF2-40B4-BE49-F238E27FC236}">
                <a16:creationId xmlns:a16="http://schemas.microsoft.com/office/drawing/2014/main" id="{45929C92-7EF6-6373-6309-04AC5F7CC4D3}"/>
              </a:ext>
            </a:extLst>
          </p:cNvPr>
          <p:cNvSpPr>
            <a:spLocks noGrp="1"/>
          </p:cNvSpPr>
          <p:nvPr>
            <p:ph type="body" sz="quarter" idx="16" hasCustomPrompt="1"/>
          </p:nvPr>
        </p:nvSpPr>
        <p:spPr>
          <a:xfrm>
            <a:off x="457198" y="6132980"/>
            <a:ext cx="7678059" cy="496611"/>
          </a:xfrm>
          <a:prstGeom prst="rect">
            <a:avLst/>
          </a:prstGeom>
        </p:spPr>
        <p:txBody>
          <a:bodyPr wrap="square" lIns="0" tIns="0" rIns="0" bIns="0" anchor="b" anchorCtr="0">
            <a:spAutoFit/>
          </a:bodyPr>
          <a:lstStyle>
            <a:lvl1pPr marL="0" indent="0" algn="l">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r>
              <a:rPr lang="en-US" sz="700">
                <a:solidFill>
                  <a:schemeClr val="accent1"/>
                </a:solidFill>
              </a:rPr>
              <a:t>Notice of Trademark: “American Institutes for Research” and “AIR” are registered trademarks. All other brand, product, or company names are trademarks or registered trademarks of their respective owners.</a:t>
            </a:r>
          </a:p>
          <a:p>
            <a:r>
              <a:rPr lang="en-US" sz="700">
                <a:solidFill>
                  <a:schemeClr val="accent1"/>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Tree>
    <p:extLst>
      <p:ext uri="{BB962C8B-B14F-4D97-AF65-F5344CB8AC3E}">
        <p14:creationId xmlns:p14="http://schemas.microsoft.com/office/powerpoint/2010/main" val="2049964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fld id="{84F0FF21-14DC-4A74-87A6-0800A765C74C}" type="slidenum">
              <a:rPr lang="en-US" smtClean="0"/>
              <a:t>‹#›</a:t>
            </a:fld>
            <a:endParaRPr lang="en-US"/>
          </a:p>
        </p:txBody>
      </p:sp>
    </p:spTree>
    <p:extLst>
      <p:ext uri="{BB962C8B-B14F-4D97-AF65-F5344CB8AC3E}">
        <p14:creationId xmlns:p14="http://schemas.microsoft.com/office/powerpoint/2010/main" val="96210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8724" y="0"/>
            <a:ext cx="11274552" cy="1051560"/>
          </a:xfrm>
          <a:prstGeom prst="rect">
            <a:avLst/>
          </a:prstGeom>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a:prstGeom prst="rect">
            <a:avLst/>
          </a:prstGeo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a:xfrm>
            <a:off x="457203" y="6422601"/>
            <a:ext cx="243015" cy="246221"/>
          </a:xfrm>
          <a:prstGeom prst="rect">
            <a:avLst/>
          </a:prstGeom>
        </p:spPr>
        <p:txBody>
          <a:bodyPr/>
          <a:lstStyle/>
          <a:p>
            <a:fld id="{4B92C542-2E6A-4127-B73C-B88CCF8CB051}" type="slidenum">
              <a:rPr lang="en-US" smtClean="0"/>
              <a:t>‹#›</a:t>
            </a:fld>
            <a:endParaRPr lang="en-US"/>
          </a:p>
        </p:txBody>
      </p:sp>
    </p:spTree>
    <p:extLst>
      <p:ext uri="{BB962C8B-B14F-4D97-AF65-F5344CB8AC3E}">
        <p14:creationId xmlns:p14="http://schemas.microsoft.com/office/powerpoint/2010/main" val="320253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53275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prstGeom prst="rect">
            <a:avLst/>
          </a:prstGeom>
          <a:solidFill>
            <a:schemeClr val="bg2"/>
          </a:solidFill>
        </p:spPr>
        <p:txBody>
          <a:bodyPr lIns="118872" rIns="118872">
            <a:noAutofit/>
          </a:bodyPr>
          <a:lstStyle>
            <a:lvl1pPr marL="0" indent="0">
              <a:buNone/>
              <a:defRPr sz="1800"/>
            </a:lvl1pPr>
            <a:lvl2pPr>
              <a:defRPr sz="1500"/>
            </a:lvl2pPr>
            <a:lvl3pPr>
              <a:defRPr sz="1500"/>
            </a:lvl3pPr>
            <a:lvl4pPr>
              <a:defRPr sz="1500"/>
            </a:lvl4pPr>
            <a:lvl5pPr>
              <a:defRPr sz="15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7"/>
            <a:ext cx="11277600" cy="317182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D3E68E7D-1C63-4CEA-B8CE-6EFBFCDFB6AF}"/>
              </a:ext>
            </a:extLst>
          </p:cNvPr>
          <p:cNvSpPr>
            <a:spLocks noGrp="1"/>
          </p:cNvSpPr>
          <p:nvPr>
            <p:ph type="sldNum" sz="quarter" idx="21"/>
          </p:nvPr>
        </p:nvSpPr>
        <p:spPr>
          <a:xfrm>
            <a:off x="457203" y="6422601"/>
            <a:ext cx="243015" cy="246221"/>
          </a:xfrm>
          <a:prstGeom prst="rect">
            <a:avLst/>
          </a:prstGeom>
        </p:spPr>
        <p:txBody>
          <a:bodyPr/>
          <a:lstStyle/>
          <a:p>
            <a:fld id="{0C96756F-8C7A-477C-A377-38AED61BD106}" type="slidenum">
              <a:rPr lang="en-US" smtClean="0"/>
              <a:t>‹#›</a:t>
            </a:fld>
            <a:endParaRPr lang="en-US"/>
          </a:p>
        </p:txBody>
      </p:sp>
    </p:spTree>
    <p:extLst>
      <p:ext uri="{BB962C8B-B14F-4D97-AF65-F5344CB8AC3E}">
        <p14:creationId xmlns:p14="http://schemas.microsoft.com/office/powerpoint/2010/main" val="3076636235"/>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and Right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Left and Right Content</a:t>
            </a:r>
          </a:p>
        </p:txBody>
      </p:sp>
      <p:sp>
        <p:nvSpPr>
          <p:cNvPr id="3" name="Left Content"/>
          <p:cNvSpPr>
            <a:spLocks noGrp="1"/>
          </p:cNvSpPr>
          <p:nvPr>
            <p:ph sz="half" idx="1" hasCustomPrompt="1"/>
          </p:nvPr>
        </p:nvSpPr>
        <p:spPr>
          <a:xfrm>
            <a:off x="457200"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a:prstGeom prst="rect">
            <a:avLst/>
          </a:prstGeo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FF497026-E75A-4113-A610-345D210A3FA6}"/>
              </a:ext>
            </a:extLst>
          </p:cNvPr>
          <p:cNvSpPr>
            <a:spLocks noGrp="1"/>
          </p:cNvSpPr>
          <p:nvPr>
            <p:ph type="sldNum" sz="quarter" idx="18"/>
          </p:nvPr>
        </p:nvSpPr>
        <p:spPr>
          <a:xfrm>
            <a:off x="457203" y="6422601"/>
            <a:ext cx="243015" cy="246221"/>
          </a:xfrm>
          <a:prstGeom prst="rect">
            <a:avLst/>
          </a:prstGeom>
        </p:spPr>
        <p:txBody>
          <a:bodyPr/>
          <a:lstStyle/>
          <a:p>
            <a:fld id="{0EED5372-A02C-4D60-B7E7-703745FB413E}" type="slidenum">
              <a:rPr lang="en-US" smtClean="0"/>
              <a:t>‹#›</a:t>
            </a:fld>
            <a:endParaRPr lang="en-US"/>
          </a:p>
        </p:txBody>
      </p:sp>
    </p:spTree>
    <p:extLst>
      <p:ext uri="{BB962C8B-B14F-4D97-AF65-F5344CB8AC3E}">
        <p14:creationId xmlns:p14="http://schemas.microsoft.com/office/powerpoint/2010/main" val="220328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a:prstGeom prst="rect">
            <a:avLst/>
          </a:prstGeo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a:prstGeom prst="rect">
            <a:avLst/>
          </a:prstGeo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7D4DB33-3B21-4AC1-8883-39A8CFF82012}"/>
              </a:ext>
            </a:extLst>
          </p:cNvPr>
          <p:cNvSpPr>
            <a:spLocks noGrp="1"/>
          </p:cNvSpPr>
          <p:nvPr>
            <p:ph type="sldNum" sz="quarter" idx="20"/>
          </p:nvPr>
        </p:nvSpPr>
        <p:spPr>
          <a:xfrm>
            <a:off x="457203" y="6422601"/>
            <a:ext cx="243015" cy="246221"/>
          </a:xfrm>
          <a:prstGeom prst="rect">
            <a:avLst/>
          </a:prstGeom>
        </p:spPr>
        <p:txBody>
          <a:bodyPr/>
          <a:lstStyle/>
          <a:p>
            <a:fld id="{E7E02F8E-37AB-4A52-8404-DF078C04F058}" type="slidenum">
              <a:rPr lang="en-US" smtClean="0"/>
              <a:t>‹#›</a:t>
            </a:fld>
            <a:endParaRPr lang="en-US"/>
          </a:p>
        </p:txBody>
      </p:sp>
    </p:spTree>
    <p:extLst>
      <p:ext uri="{BB962C8B-B14F-4D97-AF65-F5344CB8AC3E}">
        <p14:creationId xmlns:p14="http://schemas.microsoft.com/office/powerpoint/2010/main" val="176928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a:prstGeom prst="rect">
            <a:avLst/>
          </a:prstGeo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6" name="Text Placeholder 5">
            <a:extLst>
              <a:ext uri="{FF2B5EF4-FFF2-40B4-BE49-F238E27FC236}">
                <a16:creationId xmlns:a16="http://schemas.microsoft.com/office/drawing/2014/main" id="{775CEB89-812B-40AD-AA17-292B4F06E1FE}"/>
              </a:ext>
            </a:extLst>
          </p:cNvPr>
          <p:cNvSpPr>
            <a:spLocks noGrp="1"/>
          </p:cNvSpPr>
          <p:nvPr>
            <p:ph type="body" sz="quarter" idx="20" hasCustomPrompt="1"/>
          </p:nvPr>
        </p:nvSpPr>
        <p:spPr>
          <a:xfrm>
            <a:off x="457202"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F874B05E-8B06-4847-BE13-EAC640FE7DC5}"/>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F84D6962-F84F-47EC-95E9-E97946CB73DE}" type="slidenum">
              <a:rPr lang="en-US" smtClean="0"/>
              <a:t>‹#›</a:t>
            </a:fld>
            <a:endParaRPr lang="en-US"/>
          </a:p>
        </p:txBody>
      </p:sp>
      <p:sp>
        <p:nvSpPr>
          <p:cNvPr id="15" name="AIR.org">
            <a:extLst>
              <a:ext uri="{FF2B5EF4-FFF2-40B4-BE49-F238E27FC236}">
                <a16:creationId xmlns:a16="http://schemas.microsoft.com/office/drawing/2014/main" id="{218C4014-48B9-4A26-9097-8FA165B853DB}"/>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EA3F67FD-4643-4E92-BC88-68AF1124D9B0}"/>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154623807"/>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1" y="4"/>
            <a:ext cx="5698067" cy="6208111"/>
          </a:xfrm>
          <a:prstGeom prst="rect">
            <a:avLst/>
          </a:prstGeom>
          <a:solidFill>
            <a:schemeClr val="bg2">
              <a:lumMod val="90000"/>
            </a:schemeClr>
          </a:solidFill>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7" y="0"/>
            <a:ext cx="5638801" cy="1051560"/>
          </a:xfrm>
          <a:prstGeom prst="rect">
            <a:avLst/>
          </a:prstGeom>
        </p:spPr>
        <p:txBody>
          <a:bodyPr/>
          <a:lstStyle>
            <a:lvl1pPr>
              <a:defRPr/>
            </a:lvl1pPr>
          </a:lstStyle>
          <a:p>
            <a:r>
              <a:rPr lang="en-US"/>
              <a:t>Photo Left</a:t>
            </a:r>
          </a:p>
        </p:txBody>
      </p:sp>
      <p:sp>
        <p:nvSpPr>
          <p:cNvPr id="8" name="Text Placeholder 5">
            <a:extLst>
              <a:ext uri="{FF2B5EF4-FFF2-40B4-BE49-F238E27FC236}">
                <a16:creationId xmlns:a16="http://schemas.microsoft.com/office/drawing/2014/main" id="{334F4BEE-EE2B-444B-8886-942FBEB446F1}"/>
              </a:ext>
            </a:extLst>
          </p:cNvPr>
          <p:cNvSpPr>
            <a:spLocks noGrp="1"/>
          </p:cNvSpPr>
          <p:nvPr>
            <p:ph type="body" sz="quarter" idx="20" hasCustomPrompt="1"/>
          </p:nvPr>
        </p:nvSpPr>
        <p:spPr>
          <a:xfrm>
            <a:off x="6094475" y="1176375"/>
            <a:ext cx="1595439" cy="52388"/>
          </a:xfrm>
          <a:prstGeom prst="rect">
            <a:avLst/>
          </a:prstGeo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3" y="5806444"/>
            <a:ext cx="5638799" cy="365125"/>
          </a:xfrm>
          <a:prstGeom prst="rect">
            <a:avLst/>
          </a:prstGeo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C93C9DE-DF10-4382-B836-E8C53CC249E7}"/>
              </a:ext>
            </a:extLst>
          </p:cNvPr>
          <p:cNvSpPr>
            <a:spLocks noGrp="1"/>
          </p:cNvSpPr>
          <p:nvPr>
            <p:ph type="sldNum" sz="quarter" idx="21"/>
          </p:nvPr>
        </p:nvSpPr>
        <p:spPr>
          <a:xfrm>
            <a:off x="457203" y="6422601"/>
            <a:ext cx="243015" cy="246221"/>
          </a:xfrm>
          <a:prstGeom prst="rect">
            <a:avLst/>
          </a:prstGeom>
        </p:spPr>
        <p:txBody>
          <a:bodyPr/>
          <a:lstStyle>
            <a:lvl1pPr>
              <a:defRPr sz="1000"/>
            </a:lvl1pPr>
          </a:lstStyle>
          <a:p>
            <a:fld id="{4C220196-9E08-4ED0-9B4F-CDF152982462}" type="slidenum">
              <a:rPr lang="en-US" smtClean="0"/>
              <a:t>‹#›</a:t>
            </a:fld>
            <a:endParaRPr lang="en-US"/>
          </a:p>
        </p:txBody>
      </p:sp>
      <p:sp>
        <p:nvSpPr>
          <p:cNvPr id="15" name="AIR.org">
            <a:extLst>
              <a:ext uri="{FF2B5EF4-FFF2-40B4-BE49-F238E27FC236}">
                <a16:creationId xmlns:a16="http://schemas.microsoft.com/office/drawing/2014/main" id="{4D9EF848-34ED-4E07-B5A0-82AB6F4804D7}"/>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1" name="Picture 10" descr="Logo&#10;&#10;Description automatically generated">
            <a:extLst>
              <a:ext uri="{FF2B5EF4-FFF2-40B4-BE49-F238E27FC236}">
                <a16:creationId xmlns:a16="http://schemas.microsoft.com/office/drawing/2014/main" id="{0ADB27E3-C356-4656-BFC4-124B74B0F53F}"/>
              </a:ext>
            </a:extLst>
          </p:cNvPr>
          <p:cNvPicPr>
            <a:picLocks noChangeAspect="1"/>
          </p:cNvPicPr>
          <p:nvPr userDrawn="1"/>
        </p:nvPicPr>
        <p:blipFill>
          <a:blip r:embed="rId2"/>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3472248900"/>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0.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1845FF1-4843-4F3D-9AF4-C4EF0E186682}"/>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3" name="Straight Connector 12">
            <a:extLst>
              <a:ext uri="{FF2B5EF4-FFF2-40B4-BE49-F238E27FC236}">
                <a16:creationId xmlns:a16="http://schemas.microsoft.com/office/drawing/2014/main" id="{A1E01608-B19C-4C40-87D8-9BC8C88FDBBE}"/>
              </a:ext>
            </a:extLst>
          </p:cNvPr>
          <p:cNvCxnSpPr/>
          <p:nvPr/>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EEC08D2-5A02-4291-86CF-89E42EB10110}"/>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2">
            <a:extLst>
              <a:ext uri="{FF2B5EF4-FFF2-40B4-BE49-F238E27FC236}">
                <a16:creationId xmlns:a16="http://schemas.microsoft.com/office/drawing/2014/main" id="{64839E2B-8480-40BB-BF73-E05617D79DAB}"/>
              </a:ext>
            </a:extLst>
          </p:cNvPr>
          <p:cNvSpPr>
            <a:spLocks noGrp="1"/>
          </p:cNvSpPr>
          <p:nvPr>
            <p:ph type="sldNum" sz="quarter" idx="4"/>
          </p:nvPr>
        </p:nvSpPr>
        <p:spPr>
          <a:xfrm>
            <a:off x="457200" y="6422597"/>
            <a:ext cx="228600" cy="246888"/>
          </a:xfrm>
          <a:prstGeom prst="rect">
            <a:avLst/>
          </a:prstGeom>
        </p:spPr>
        <p:txBody>
          <a:bodyPr vert="horz" wrap="none" lIns="0" tIns="45720" rIns="0" bIns="45720" rtlCol="0" anchor="b"/>
          <a:lstStyle>
            <a:lvl1pPr algn="r">
              <a:lnSpc>
                <a:spcPct val="0"/>
              </a:lnSpc>
              <a:spcBef>
                <a:spcPts val="0"/>
              </a:spcBef>
              <a:spcAft>
                <a:spcPts val="0"/>
              </a:spcAft>
              <a:defRPr sz="1000" b="0">
                <a:solidFill>
                  <a:schemeClr val="bg2"/>
                </a:solidFill>
              </a:defRPr>
            </a:lvl1pPr>
          </a:lstStyle>
          <a:p>
            <a:fld id="{9FCB0336-2F23-4B70-9AF4-E54A7D43B4CA}" type="slidenum">
              <a:rPr lang="en-US" smtClean="0"/>
              <a:pPr/>
              <a:t>‹#›</a:t>
            </a:fld>
            <a:endParaRPr lang="en-US"/>
          </a:p>
        </p:txBody>
      </p:sp>
      <p:sp>
        <p:nvSpPr>
          <p:cNvPr id="15" name="AIR.org">
            <a:extLst>
              <a:ext uri="{FF2B5EF4-FFF2-40B4-BE49-F238E27FC236}">
                <a16:creationId xmlns:a16="http://schemas.microsoft.com/office/drawing/2014/main" id="{967E2E9D-44CF-45A8-9C76-0A61D98F70D5}"/>
              </a:ext>
            </a:extLst>
          </p:cNvPr>
          <p:cNvSpPr txBox="1"/>
          <p:nvPr/>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bg2"/>
                </a:solidFill>
              </a:rPr>
              <a:t> | AIR.ORG</a:t>
            </a:r>
          </a:p>
        </p:txBody>
      </p:sp>
      <p:pic>
        <p:nvPicPr>
          <p:cNvPr id="16" name="Picture 15" descr="Logo&#10;&#10;Description automatically generated">
            <a:extLst>
              <a:ext uri="{FF2B5EF4-FFF2-40B4-BE49-F238E27FC236}">
                <a16:creationId xmlns:a16="http://schemas.microsoft.com/office/drawing/2014/main" id="{10400F59-E5B9-4899-805E-7B636584F634}"/>
              </a:ext>
            </a:extLst>
          </p:cNvPr>
          <p:cNvPicPr>
            <a:picLocks noChangeAspect="1"/>
          </p:cNvPicPr>
          <p:nvPr userDrawn="1"/>
        </p:nvPicPr>
        <p:blipFill>
          <a:blip r:embed="rId25"/>
          <a:stretch>
            <a:fillRect/>
          </a:stretch>
        </p:blipFill>
        <p:spPr>
          <a:xfrm>
            <a:off x="10527855" y="6394880"/>
            <a:ext cx="1042416" cy="305320"/>
          </a:xfrm>
          <a:prstGeom prst="rect">
            <a:avLst/>
          </a:prstGeom>
        </p:spPr>
      </p:pic>
    </p:spTree>
    <p:extLst>
      <p:ext uri="{BB962C8B-B14F-4D97-AF65-F5344CB8AC3E}">
        <p14:creationId xmlns:p14="http://schemas.microsoft.com/office/powerpoint/2010/main" val="1035174485"/>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223" r:id="rId18"/>
    <p:sldLayoutId id="2147484224" r:id="rId19"/>
    <p:sldLayoutId id="2147484225" r:id="rId20"/>
    <p:sldLayoutId id="2147484226" r:id="rId21"/>
    <p:sldLayoutId id="2147484227" r:id="rId22"/>
  </p:sldLayoutIdLst>
  <p:hf hdr="0" ftr="0" dt="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ctr" defTabSz="685800" rtl="0" eaLnBrk="1" latinLnBrk="0" hangingPunct="1">
        <a:defRPr sz="1350" kern="1200">
          <a:solidFill>
            <a:schemeClr val="tx1"/>
          </a:solidFill>
          <a:latin typeface="+mn-lt"/>
          <a:ea typeface="+mn-ea"/>
          <a:cs typeface="+mn-cs"/>
        </a:defRPr>
      </a:lvl1pPr>
      <a:lvl2pPr marL="0" algn="l" defTabSz="685800" rtl="0" eaLnBrk="1" latinLnBrk="0" hangingPunct="1">
        <a:defRPr sz="1350" kern="1200">
          <a:solidFill>
            <a:schemeClr val="tx1"/>
          </a:solidFill>
          <a:latin typeface="+mn-lt"/>
          <a:ea typeface="+mn-ea"/>
          <a:cs typeface="+mn-cs"/>
        </a:defRPr>
      </a:lvl2pPr>
      <a:lvl3pPr marL="342900" algn="l" defTabSz="685800" rtl="0" eaLnBrk="1" latinLnBrk="0" hangingPunct="1">
        <a:defRPr sz="1350" kern="1200">
          <a:solidFill>
            <a:schemeClr val="tx1"/>
          </a:solidFill>
          <a:latin typeface="+mn-lt"/>
          <a:ea typeface="+mn-ea"/>
          <a:cs typeface="+mn-cs"/>
        </a:defRPr>
      </a:lvl3pPr>
      <a:lvl4pPr marL="685800" algn="l" defTabSz="685800" rtl="0" eaLnBrk="1" latinLnBrk="0" hangingPunct="1">
        <a:defRPr sz="1350" kern="1200">
          <a:solidFill>
            <a:schemeClr val="tx1"/>
          </a:solidFill>
          <a:latin typeface="+mn-lt"/>
          <a:ea typeface="+mn-ea"/>
          <a:cs typeface="+mn-cs"/>
        </a:defRPr>
      </a:lvl4pPr>
      <a:lvl5pPr marL="1028700" algn="l" defTabSz="685800" rtl="0" eaLnBrk="1" latinLnBrk="0" hangingPunct="1">
        <a:defRPr sz="1350" kern="1200">
          <a:solidFill>
            <a:schemeClr val="tx1"/>
          </a:solidFill>
          <a:latin typeface="+mn-lt"/>
          <a:ea typeface="+mn-ea"/>
          <a:cs typeface="+mn-cs"/>
        </a:defRPr>
      </a:lvl5pPr>
      <a:lvl6pPr marL="1371600" algn="l" defTabSz="685800" rtl="0" eaLnBrk="1" latinLnBrk="0" hangingPunct="1">
        <a:defRPr sz="1350" kern="1200">
          <a:solidFill>
            <a:schemeClr val="tx1"/>
          </a:solidFill>
          <a:latin typeface="+mn-lt"/>
          <a:ea typeface="+mn-ea"/>
          <a:cs typeface="+mn-cs"/>
        </a:defRPr>
      </a:lvl6pPr>
      <a:lvl7pPr marL="1714500" algn="l" defTabSz="685800" rtl="0" eaLnBrk="1" latinLnBrk="0" hangingPunct="1">
        <a:defRPr sz="1350" kern="1200">
          <a:solidFill>
            <a:schemeClr val="tx1"/>
          </a:solidFill>
          <a:latin typeface="+mn-lt"/>
          <a:ea typeface="+mn-ea"/>
          <a:cs typeface="+mn-cs"/>
        </a:defRPr>
      </a:lvl7pPr>
      <a:lvl8pPr marL="2057400" algn="l" defTabSz="685800" rtl="0" eaLnBrk="1" latinLnBrk="0" hangingPunct="1">
        <a:defRPr sz="1350" kern="1200">
          <a:solidFill>
            <a:schemeClr val="tx1"/>
          </a:solidFill>
          <a:latin typeface="+mn-lt"/>
          <a:ea typeface="+mn-ea"/>
          <a:cs typeface="+mn-cs"/>
        </a:defRPr>
      </a:lvl8pPr>
      <a:lvl9pPr marL="24003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D334E2-BED8-4844-BD7B-CD08C471A8F0}"/>
              </a:ext>
            </a:extLst>
          </p:cNvPr>
          <p:cNvGrpSpPr/>
          <p:nvPr/>
        </p:nvGrpSpPr>
        <p:grpSpPr>
          <a:xfrm>
            <a:off x="0" y="1"/>
            <a:ext cx="12192000" cy="6858000"/>
            <a:chOff x="0" y="1"/>
            <a:chExt cx="12192000" cy="6858000"/>
          </a:xfrm>
        </p:grpSpPr>
        <p:sp>
          <p:nvSpPr>
            <p:cNvPr id="5" name="Rectangle 4">
              <a:extLst>
                <a:ext uri="{FF2B5EF4-FFF2-40B4-BE49-F238E27FC236}">
                  <a16:creationId xmlns:a16="http://schemas.microsoft.com/office/drawing/2014/main" id="{1271D3AB-963D-4B9F-A1D2-F22F4D22691F}"/>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747E9ABE-7EAB-447D-9C2F-807AEC395B74}"/>
                </a:ext>
              </a:extLst>
            </p:cNvPr>
            <p:cNvGrpSpPr/>
            <p:nvPr/>
          </p:nvGrpSpPr>
          <p:grpSpPr>
            <a:xfrm>
              <a:off x="7143750" y="4527550"/>
              <a:ext cx="5048250" cy="2330450"/>
              <a:chOff x="7143750" y="4527550"/>
              <a:chExt cx="5048250" cy="2330450"/>
            </a:xfrm>
          </p:grpSpPr>
          <p:sp>
            <p:nvSpPr>
              <p:cNvPr id="9" name="Rectangle 8">
                <a:extLst>
                  <a:ext uri="{FF2B5EF4-FFF2-40B4-BE49-F238E27FC236}">
                    <a16:creationId xmlns:a16="http://schemas.microsoft.com/office/drawing/2014/main" id="{C00AADFE-9F12-4EB7-B4E6-A0C8FB51794F}"/>
                  </a:ext>
                </a:extLst>
              </p:cNvPr>
              <p:cNvSpPr/>
              <p:nvPr/>
            </p:nvSpPr>
            <p:spPr>
              <a:xfrm>
                <a:off x="7143750" y="4527550"/>
                <a:ext cx="5048250" cy="233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20">
                <a:clrChange>
                  <a:clrFrom>
                    <a:srgbClr val="FFFFFF"/>
                  </a:clrFrom>
                  <a:clrTo>
                    <a:srgbClr val="FFFFFF">
                      <a:alpha val="0"/>
                    </a:srgbClr>
                  </a:clrTo>
                </a:clrChange>
                <a:alphaModFix/>
              </a:blip>
              <a:srcRect l="60323" r="12490" b="15492"/>
              <a:stretch/>
            </p:blipFill>
            <p:spPr>
              <a:xfrm rot="5400000">
                <a:off x="8649979" y="3315979"/>
                <a:ext cx="2122429" cy="49616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CDC8776-DE06-42BA-A45D-2F4469899ED8}"/>
                  </a:ext>
                </a:extLst>
              </p:cNvPr>
              <p:cNvPicPr>
                <a:picLocks noChangeAspect="1"/>
              </p:cNvPicPr>
              <p:nvPr/>
            </p:nvPicPr>
            <p:blipFill>
              <a:blip r:embed="rId21"/>
              <a:stretch>
                <a:fillRect/>
              </a:stretch>
            </p:blipFill>
            <p:spPr>
              <a:xfrm>
                <a:off x="10279380" y="6309359"/>
                <a:ext cx="1571626" cy="502920"/>
              </a:xfrm>
              <a:prstGeom prst="rect">
                <a:avLst/>
              </a:prstGeom>
            </p:spPr>
          </p:pic>
        </p:grpSp>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fld id="{7E1341B0-7904-4148-9082-6535FE1E4D20}" type="slidenum">
              <a:rPr lang="en-US" smtClean="0"/>
              <a:pPr/>
              <a:t>‹#›</a:t>
            </a:fld>
            <a:endParaRPr lang="en-US"/>
          </a:p>
        </p:txBody>
      </p:sp>
      <p:sp>
        <p:nvSpPr>
          <p:cNvPr id="12" name="AIR.org">
            <a:extLst>
              <a:ext uri="{FF2B5EF4-FFF2-40B4-BE49-F238E27FC236}">
                <a16:creationId xmlns:a16="http://schemas.microsoft.com/office/drawing/2014/main" id="{3F980F66-2324-4048-861D-BF4171723851}"/>
              </a:ext>
            </a:extLst>
          </p:cNvPr>
          <p:cNvSpPr txBox="1"/>
          <p:nvPr/>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a:solidFill>
                  <a:schemeClr val="accent1"/>
                </a:solidFill>
              </a:rPr>
              <a:t>| AIR.ORG</a:t>
            </a:r>
          </a:p>
        </p:txBody>
      </p:sp>
    </p:spTree>
    <p:extLst>
      <p:ext uri="{BB962C8B-B14F-4D97-AF65-F5344CB8AC3E}">
        <p14:creationId xmlns:p14="http://schemas.microsoft.com/office/powerpoint/2010/main" val="430349662"/>
      </p:ext>
    </p:extLst>
  </p:cSld>
  <p:clrMap bg1="lt1" tx1="dk1" bg2="lt2" tx2="dk2" accent1="accent1" accent2="accent2" accent3="accent3" accent4="accent4" accent5="accent5" accent6="accent6" hlink="hlink" folHlink="folHlink"/>
  <p:sldLayoutIdLst>
    <p:sldLayoutId id="2147483912" r:id="rId1"/>
    <p:sldLayoutId id="2147484032" r:id="rId2"/>
    <p:sldLayoutId id="214748391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7" r:id="rId12"/>
    <p:sldLayoutId id="2147484042" r:id="rId13"/>
    <p:sldLayoutId id="2147484043" r:id="rId14"/>
    <p:sldLayoutId id="2147484057" r:id="rId15"/>
    <p:sldLayoutId id="2147483941" r:id="rId16"/>
    <p:sldLayoutId id="2147484046" r:id="rId17"/>
    <p:sldLayoutId id="2147484052" r:id="rId18"/>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14.png"/><Relationship Id="rId4" Type="http://schemas.openxmlformats.org/officeDocument/2006/relationships/image" Target="../media/image35.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00_3756320E.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215_3637AB53.xml"/><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20C_E31628CA.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hyperlink" Target="https://pubmed.ncbi.nlm.nih.gov/24569771/" TargetMode="Externa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5.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hyperlink" Target="https://pubmed.ncbi.nlm.nih.gov/24569771/" TargetMode="Externa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hyperlink" Target="https://www.science.org/doi/pdf/10.1126/sciadv.abm210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EA_204E081B.xml"/><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14.png"/><Relationship Id="rId3" Type="http://schemas.microsoft.com/office/2018/10/relationships/comments" Target="../comments/modernComment_232_956BCFC6.xml"/><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27.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cdc.gov/violencePrevention/index.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cdc.gov/injury/" TargetMode="External"/><Relationship Id="rId5" Type="http://schemas.openxmlformats.org/officeDocument/2006/relationships/image" Target="../media/image64.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4.png"/><Relationship Id="rId4" Type="http://schemas.openxmlformats.org/officeDocument/2006/relationships/image" Target="../media/image24.jpe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03_B0AC2AFB.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www.cviecosystem.org/" TargetMode="External"/><Relationship Id="rId7"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65.jpe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7.png"/><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cdc.gov/violencePrevention/index.html" TargetMode="External"/><Relationship Id="rId5" Type="http://schemas.openxmlformats.org/officeDocument/2006/relationships/hyperlink" Target="https://www.cdc.gov/injury/" TargetMode="Externa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71.svg"/><Relationship Id="rId3" Type="http://schemas.microsoft.com/office/2018/10/relationships/comments" Target="../comments/modernComment_1105_BB06EC1D.xml"/><Relationship Id="rId7" Type="http://schemas.openxmlformats.org/officeDocument/2006/relationships/diagramQuickStyle" Target="../diagrams/quickStyle1.xml"/><Relationship Id="rId12" Type="http://schemas.openxmlformats.org/officeDocument/2006/relationships/image" Target="../media/image70.png"/><Relationship Id="rId2" Type="http://schemas.openxmlformats.org/officeDocument/2006/relationships/notesSlide" Target="../notesSlides/notesSlide37.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69.svg"/><Relationship Id="rId5" Type="http://schemas.openxmlformats.org/officeDocument/2006/relationships/diagramData" Target="../diagrams/data1.xml"/><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28.png"/><Relationship Id="rId9" Type="http://schemas.microsoft.com/office/2007/relationships/diagramDrawing" Target="../diagrams/drawing1.xml"/><Relationship Id="rId1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6A626-3723-4C68-8E0D-3989E41AC202}"/>
              </a:ext>
            </a:extLst>
          </p:cNvPr>
          <p:cNvSpPr>
            <a:spLocks noGrp="1"/>
          </p:cNvSpPr>
          <p:nvPr>
            <p:ph type="ctrTitle"/>
          </p:nvPr>
        </p:nvSpPr>
        <p:spPr>
          <a:xfrm>
            <a:off x="457200" y="882650"/>
            <a:ext cx="9185564" cy="2003425"/>
          </a:xfrm>
        </p:spPr>
        <p:txBody>
          <a:bodyPr>
            <a:normAutofit/>
          </a:bodyPr>
          <a:lstStyle/>
          <a:p>
            <a:r>
              <a:rPr lang="en-US"/>
              <a:t>Community Health and Violence Prevention Services (CHVPS) Evaluation for Harris County Public Health Services</a:t>
            </a:r>
          </a:p>
        </p:txBody>
      </p:sp>
      <p:sp>
        <p:nvSpPr>
          <p:cNvPr id="8" name="Text Placeholder 7">
            <a:extLst>
              <a:ext uri="{FF2B5EF4-FFF2-40B4-BE49-F238E27FC236}">
                <a16:creationId xmlns:a16="http://schemas.microsoft.com/office/drawing/2014/main" id="{0F7200B4-F679-48CA-8F6D-3AAF0DEE94A3}"/>
              </a:ext>
            </a:extLst>
          </p:cNvPr>
          <p:cNvSpPr>
            <a:spLocks noGrp="1"/>
          </p:cNvSpPr>
          <p:nvPr>
            <p:ph type="body" sz="quarter" idx="12"/>
          </p:nvPr>
        </p:nvSpPr>
        <p:spPr>
          <a:xfrm>
            <a:off x="457200" y="3276604"/>
            <a:ext cx="11139488" cy="695325"/>
          </a:xfrm>
        </p:spPr>
        <p:txBody>
          <a:bodyPr>
            <a:normAutofit/>
          </a:bodyPr>
          <a:lstStyle/>
          <a:p>
            <a:pPr lvl="0"/>
            <a:r>
              <a:rPr lang="en-US"/>
              <a:t>Clarification of AIR’s and DIR’s Approach to this Work</a:t>
            </a:r>
          </a:p>
        </p:txBody>
      </p:sp>
      <p:sp>
        <p:nvSpPr>
          <p:cNvPr id="7" name="Subtitle 6">
            <a:extLst>
              <a:ext uri="{FF2B5EF4-FFF2-40B4-BE49-F238E27FC236}">
                <a16:creationId xmlns:a16="http://schemas.microsoft.com/office/drawing/2014/main" id="{5402CFB2-2EEA-4A88-B003-289161070135}"/>
              </a:ext>
            </a:extLst>
          </p:cNvPr>
          <p:cNvSpPr>
            <a:spLocks noGrp="1"/>
          </p:cNvSpPr>
          <p:nvPr>
            <p:ph type="body" sz="quarter" idx="13"/>
          </p:nvPr>
        </p:nvSpPr>
        <p:spPr>
          <a:xfrm>
            <a:off x="457200" y="4129088"/>
            <a:ext cx="8295774" cy="790575"/>
          </a:xfrm>
        </p:spPr>
        <p:txBody>
          <a:bodyPr>
            <a:noAutofit/>
          </a:bodyPr>
          <a:lstStyle/>
          <a:p>
            <a:pPr lvl="0"/>
            <a:r>
              <a:rPr lang="en-US" sz="1600"/>
              <a:t>Trenita Childers (AIR) | Sylvia Epps (DIR) | Maura Shramko (AIR) | Jasmine Olivier-McGregor (AIR) | Matthew Sweeney (AIR) | Candace Hester (AIR) | Maya Escueta (AIR)</a:t>
            </a:r>
          </a:p>
        </p:txBody>
      </p:sp>
      <p:sp>
        <p:nvSpPr>
          <p:cNvPr id="9" name="Content Placeholder 8">
            <a:extLst>
              <a:ext uri="{FF2B5EF4-FFF2-40B4-BE49-F238E27FC236}">
                <a16:creationId xmlns:a16="http://schemas.microsoft.com/office/drawing/2014/main" id="{DAFA4748-BCA7-4CBC-8ADF-43C99738FC28}"/>
              </a:ext>
            </a:extLst>
          </p:cNvPr>
          <p:cNvSpPr>
            <a:spLocks noGrp="1"/>
          </p:cNvSpPr>
          <p:nvPr>
            <p:ph type="body" sz="quarter" idx="14"/>
          </p:nvPr>
        </p:nvSpPr>
        <p:spPr>
          <a:xfrm>
            <a:off x="457200" y="4990332"/>
            <a:ext cx="11139488" cy="1016633"/>
          </a:xfrm>
        </p:spPr>
        <p:txBody>
          <a:bodyPr/>
          <a:lstStyle/>
          <a:p>
            <a:r>
              <a:rPr lang="en-US"/>
              <a:t>August 28, 2024</a:t>
            </a:r>
          </a:p>
        </p:txBody>
      </p:sp>
      <p:grpSp>
        <p:nvGrpSpPr>
          <p:cNvPr id="11" name="Group 10">
            <a:extLst>
              <a:ext uri="{FF2B5EF4-FFF2-40B4-BE49-F238E27FC236}">
                <a16:creationId xmlns:a16="http://schemas.microsoft.com/office/drawing/2014/main" id="{7DEE15CE-D376-B9F6-0317-DBEB29BEDD98}"/>
              </a:ext>
            </a:extLst>
          </p:cNvPr>
          <p:cNvGrpSpPr/>
          <p:nvPr/>
        </p:nvGrpSpPr>
        <p:grpSpPr>
          <a:xfrm>
            <a:off x="7961660" y="244707"/>
            <a:ext cx="1467524" cy="1275886"/>
            <a:chOff x="7961660" y="244707"/>
            <a:chExt cx="1467524" cy="1275886"/>
          </a:xfrm>
        </p:grpSpPr>
        <p:sp>
          <p:nvSpPr>
            <p:cNvPr id="10" name="Rectangle 9">
              <a:extLst>
                <a:ext uri="{FF2B5EF4-FFF2-40B4-BE49-F238E27FC236}">
                  <a16:creationId xmlns:a16="http://schemas.microsoft.com/office/drawing/2014/main" id="{D8CFFD4D-1A99-7F1B-22BA-E637CC701E06}"/>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text&#10;&#10;Description automatically generated">
              <a:extLst>
                <a:ext uri="{FF2B5EF4-FFF2-40B4-BE49-F238E27FC236}">
                  <a16:creationId xmlns:a16="http://schemas.microsoft.com/office/drawing/2014/main" id="{AAD80A40-EAFB-BA6B-49C7-77FDF1853151}"/>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52913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24" y="0"/>
            <a:ext cx="11274552" cy="1051560"/>
          </a:xfrm>
        </p:spPr>
        <p:txBody>
          <a:bodyPr anchor="b">
            <a:normAutofit/>
          </a:bodyPr>
          <a:lstStyle/>
          <a:p>
            <a:r>
              <a:rPr lang="en-US"/>
              <a:t>Formative Evaluation of Program Design</a:t>
            </a:r>
          </a:p>
        </p:txBody>
      </p:sp>
      <p:sp>
        <p:nvSpPr>
          <p:cNvPr id="18" name="Content Placeholder 17">
            <a:extLst>
              <a:ext uri="{FF2B5EF4-FFF2-40B4-BE49-F238E27FC236}">
                <a16:creationId xmlns:a16="http://schemas.microsoft.com/office/drawing/2014/main" id="{7E3D13BF-BE43-473C-AD59-4E81D3898A5B}"/>
              </a:ext>
            </a:extLst>
          </p:cNvPr>
          <p:cNvSpPr>
            <a:spLocks noGrp="1"/>
          </p:cNvSpPr>
          <p:nvPr>
            <p:ph sz="quarter" idx="17"/>
          </p:nvPr>
        </p:nvSpPr>
        <p:spPr>
          <a:xfrm>
            <a:off x="457202" y="1307592"/>
            <a:ext cx="11274425" cy="4498848"/>
          </a:xfrm>
        </p:spPr>
        <p:txBody>
          <a:bodyPr>
            <a:normAutofit/>
          </a:bodyPr>
          <a:lstStyle/>
          <a:p>
            <a:r>
              <a:rPr lang="en-US"/>
              <a:t>The aims of the formative evaluation are as follows: </a:t>
            </a:r>
          </a:p>
          <a:p>
            <a:pPr lvl="1"/>
            <a:r>
              <a:rPr lang="en-US"/>
              <a:t>Better understand the RISE and HART core components.</a:t>
            </a:r>
          </a:p>
          <a:p>
            <a:pPr lvl="1"/>
            <a:r>
              <a:rPr lang="en-US"/>
              <a:t>Identify core characteristics of RISE and HART implementation. </a:t>
            </a:r>
          </a:p>
          <a:p>
            <a:pPr lvl="1"/>
            <a:r>
              <a:rPr lang="en-US"/>
              <a:t>Examine key barriers and facilitators of implementation of RISE and HART.</a:t>
            </a:r>
          </a:p>
          <a:p>
            <a:pPr lvl="1"/>
            <a:r>
              <a:rPr lang="en-US"/>
              <a:t>Assess participants’/clients’ perceptions of the HART and RISE programs.</a:t>
            </a:r>
          </a:p>
        </p:txBody>
      </p:sp>
      <p:sp>
        <p:nvSpPr>
          <p:cNvPr id="5" name="Slide Number Placeholder 4">
            <a:extLst>
              <a:ext uri="{FF2B5EF4-FFF2-40B4-BE49-F238E27FC236}">
                <a16:creationId xmlns:a16="http://schemas.microsoft.com/office/drawing/2014/main" id="{576F7DE5-FE1A-4A56-BAB8-53A0D4972D40}"/>
              </a:ext>
            </a:extLst>
          </p:cNvPr>
          <p:cNvSpPr>
            <a:spLocks noGrp="1"/>
          </p:cNvSpPr>
          <p:nvPr>
            <p:ph type="sldNum" sz="quarter" idx="18"/>
          </p:nvPr>
        </p:nvSpPr>
        <p:spPr>
          <a:xfrm>
            <a:off x="457203" y="6422601"/>
            <a:ext cx="243015" cy="246221"/>
          </a:xfrm>
        </p:spPr>
        <p:txBody>
          <a:bodyPr/>
          <a:lstStyle/>
          <a:p>
            <a:fld id="{DF2BF9F9-8A6D-4E51-9385-E6189FFC85C3}" type="slidenum">
              <a:rPr lang="en-US" smtClean="0"/>
              <a:pPr/>
              <a:t>10</a:t>
            </a:fld>
            <a:endParaRPr lang="en-US"/>
          </a:p>
        </p:txBody>
      </p:sp>
      <p:grpSp>
        <p:nvGrpSpPr>
          <p:cNvPr id="11" name="Group 10">
            <a:extLst>
              <a:ext uri="{FF2B5EF4-FFF2-40B4-BE49-F238E27FC236}">
                <a16:creationId xmlns:a16="http://schemas.microsoft.com/office/drawing/2014/main" id="{1D0E46F3-C6F7-EB1C-6001-F91814ED4B06}"/>
              </a:ext>
            </a:extLst>
          </p:cNvPr>
          <p:cNvGrpSpPr/>
          <p:nvPr/>
        </p:nvGrpSpPr>
        <p:grpSpPr>
          <a:xfrm>
            <a:off x="2194355" y="3752171"/>
            <a:ext cx="8702451" cy="2364882"/>
            <a:chOff x="1743585" y="3394031"/>
            <a:chExt cx="8702451" cy="2364882"/>
          </a:xfrm>
        </p:grpSpPr>
        <p:grpSp>
          <p:nvGrpSpPr>
            <p:cNvPr id="3" name="Group 2">
              <a:extLst>
                <a:ext uri="{FF2B5EF4-FFF2-40B4-BE49-F238E27FC236}">
                  <a16:creationId xmlns:a16="http://schemas.microsoft.com/office/drawing/2014/main" id="{D28DAC33-F9C9-4616-9C15-21F7E7762F2E}"/>
                </a:ext>
              </a:extLst>
            </p:cNvPr>
            <p:cNvGrpSpPr/>
            <p:nvPr/>
          </p:nvGrpSpPr>
          <p:grpSpPr>
            <a:xfrm>
              <a:off x="1743585" y="3394031"/>
              <a:ext cx="8702451" cy="1513424"/>
              <a:chOff x="1810547" y="4005441"/>
              <a:chExt cx="4903979" cy="852840"/>
            </a:xfrm>
          </p:grpSpPr>
          <p:sp>
            <p:nvSpPr>
              <p:cNvPr id="83" name="Freeform: Shape 82">
                <a:extLst>
                  <a:ext uri="{FF2B5EF4-FFF2-40B4-BE49-F238E27FC236}">
                    <a16:creationId xmlns:a16="http://schemas.microsoft.com/office/drawing/2014/main" id="{A12055EE-11EB-4C6E-BFCC-8D0C3B730204}"/>
                  </a:ext>
                </a:extLst>
              </p:cNvPr>
              <p:cNvSpPr/>
              <p:nvPr/>
            </p:nvSpPr>
            <p:spPr>
              <a:xfrm>
                <a:off x="5620662" y="4735773"/>
                <a:ext cx="1093864" cy="71339"/>
              </a:xfrm>
              <a:custGeom>
                <a:avLst/>
                <a:gdLst>
                  <a:gd name="connsiteX0" fmla="*/ 637590 w 1128044"/>
                  <a:gd name="connsiteY0" fmla="*/ 0 h 73568"/>
                  <a:gd name="connsiteX1" fmla="*/ 637590 w 1128044"/>
                  <a:gd name="connsiteY1" fmla="*/ 12261 h 73568"/>
                  <a:gd name="connsiteX2" fmla="*/ 625329 w 1128044"/>
                  <a:gd name="connsiteY2" fmla="*/ 24523 h 73568"/>
                  <a:gd name="connsiteX3" fmla="*/ 502716 w 1128044"/>
                  <a:gd name="connsiteY3" fmla="*/ 24523 h 73568"/>
                  <a:gd name="connsiteX4" fmla="*/ 490454 w 1128044"/>
                  <a:gd name="connsiteY4" fmla="*/ 12261 h 73568"/>
                  <a:gd name="connsiteX5" fmla="*/ 490454 w 1128044"/>
                  <a:gd name="connsiteY5" fmla="*/ 0 h 73568"/>
                  <a:gd name="connsiteX6" fmla="*/ 0 w 1128044"/>
                  <a:gd name="connsiteY6" fmla="*/ 0 h 73568"/>
                  <a:gd name="connsiteX7" fmla="*/ 0 w 1128044"/>
                  <a:gd name="connsiteY7" fmla="*/ 24523 h 73568"/>
                  <a:gd name="connsiteX8" fmla="*/ 49045 w 1128044"/>
                  <a:gd name="connsiteY8" fmla="*/ 73568 h 73568"/>
                  <a:gd name="connsiteX9" fmla="*/ 1078999 w 1128044"/>
                  <a:gd name="connsiteY9" fmla="*/ 73568 h 73568"/>
                  <a:gd name="connsiteX10" fmla="*/ 1128045 w 1128044"/>
                  <a:gd name="connsiteY10" fmla="*/ 24523 h 73568"/>
                  <a:gd name="connsiteX11" fmla="*/ 1128045 w 1128044"/>
                  <a:gd name="connsiteY11" fmla="*/ 0 h 73568"/>
                  <a:gd name="connsiteX12" fmla="*/ 637590 w 1128044"/>
                  <a:gd name="connsiteY12" fmla="*/ 0 h 7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8044" h="73568">
                    <a:moveTo>
                      <a:pt x="637590" y="0"/>
                    </a:moveTo>
                    <a:lnTo>
                      <a:pt x="637590" y="12261"/>
                    </a:lnTo>
                    <a:cubicBezTo>
                      <a:pt x="637590" y="19618"/>
                      <a:pt x="632686" y="24523"/>
                      <a:pt x="625329" y="24523"/>
                    </a:cubicBezTo>
                    <a:lnTo>
                      <a:pt x="502716" y="24523"/>
                    </a:lnTo>
                    <a:cubicBezTo>
                      <a:pt x="495359" y="24523"/>
                      <a:pt x="490454" y="19618"/>
                      <a:pt x="490454" y="12261"/>
                    </a:cubicBezTo>
                    <a:lnTo>
                      <a:pt x="490454" y="0"/>
                    </a:lnTo>
                    <a:lnTo>
                      <a:pt x="0" y="0"/>
                    </a:lnTo>
                    <a:lnTo>
                      <a:pt x="0" y="24523"/>
                    </a:lnTo>
                    <a:cubicBezTo>
                      <a:pt x="0" y="51498"/>
                      <a:pt x="22070" y="73568"/>
                      <a:pt x="49045" y="73568"/>
                    </a:cubicBezTo>
                    <a:lnTo>
                      <a:pt x="1078999" y="73568"/>
                    </a:lnTo>
                    <a:cubicBezTo>
                      <a:pt x="1105974" y="73568"/>
                      <a:pt x="1128045" y="51498"/>
                      <a:pt x="1128045" y="24523"/>
                    </a:cubicBezTo>
                    <a:lnTo>
                      <a:pt x="1128045" y="0"/>
                    </a:lnTo>
                    <a:lnTo>
                      <a:pt x="637590" y="0"/>
                    </a:lnTo>
                    <a:close/>
                  </a:path>
                </a:pathLst>
              </a:custGeom>
              <a:solidFill>
                <a:schemeClr val="accent5"/>
              </a:solidFill>
              <a:ln w="1220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B067A00-2532-4B22-B541-D62F4CF29758}"/>
                  </a:ext>
                </a:extLst>
              </p:cNvPr>
              <p:cNvSpPr/>
              <p:nvPr/>
            </p:nvSpPr>
            <p:spPr>
              <a:xfrm>
                <a:off x="5689866" y="4071425"/>
                <a:ext cx="926579" cy="626803"/>
              </a:xfrm>
              <a:custGeom>
                <a:avLst/>
                <a:gdLst>
                  <a:gd name="connsiteX0" fmla="*/ 760204 w 833772"/>
                  <a:gd name="connsiteY0" fmla="*/ 490454 h 564022"/>
                  <a:gd name="connsiteX1" fmla="*/ 73568 w 833772"/>
                  <a:gd name="connsiteY1" fmla="*/ 490454 h 564022"/>
                  <a:gd name="connsiteX2" fmla="*/ 73568 w 833772"/>
                  <a:gd name="connsiteY2" fmla="*/ 73568 h 564022"/>
                  <a:gd name="connsiteX3" fmla="*/ 760204 w 833772"/>
                  <a:gd name="connsiteY3" fmla="*/ 73568 h 564022"/>
                  <a:gd name="connsiteX4" fmla="*/ 760204 w 833772"/>
                  <a:gd name="connsiteY4" fmla="*/ 490454 h 564022"/>
                  <a:gd name="connsiteX5" fmla="*/ 833772 w 833772"/>
                  <a:gd name="connsiteY5" fmla="*/ 49045 h 564022"/>
                  <a:gd name="connsiteX6" fmla="*/ 784727 w 833772"/>
                  <a:gd name="connsiteY6" fmla="*/ 0 h 564022"/>
                  <a:gd name="connsiteX7" fmla="*/ 49045 w 833772"/>
                  <a:gd name="connsiteY7" fmla="*/ 0 h 564022"/>
                  <a:gd name="connsiteX8" fmla="*/ 0 w 833772"/>
                  <a:gd name="connsiteY8" fmla="*/ 49045 h 564022"/>
                  <a:gd name="connsiteX9" fmla="*/ 0 w 833772"/>
                  <a:gd name="connsiteY9" fmla="*/ 564022 h 564022"/>
                  <a:gd name="connsiteX10" fmla="*/ 833772 w 833772"/>
                  <a:gd name="connsiteY10" fmla="*/ 564022 h 564022"/>
                  <a:gd name="connsiteX11" fmla="*/ 833772 w 833772"/>
                  <a:gd name="connsiteY11" fmla="*/ 49045 h 5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772" h="564022">
                    <a:moveTo>
                      <a:pt x="760204" y="490454"/>
                    </a:moveTo>
                    <a:lnTo>
                      <a:pt x="73568" y="490454"/>
                    </a:lnTo>
                    <a:lnTo>
                      <a:pt x="73568" y="73568"/>
                    </a:lnTo>
                    <a:lnTo>
                      <a:pt x="760204" y="73568"/>
                    </a:lnTo>
                    <a:lnTo>
                      <a:pt x="760204" y="490454"/>
                    </a:lnTo>
                    <a:close/>
                    <a:moveTo>
                      <a:pt x="833772" y="49045"/>
                    </a:moveTo>
                    <a:cubicBezTo>
                      <a:pt x="833772" y="22070"/>
                      <a:pt x="811702" y="0"/>
                      <a:pt x="784727" y="0"/>
                    </a:cubicBezTo>
                    <a:lnTo>
                      <a:pt x="49045" y="0"/>
                    </a:lnTo>
                    <a:cubicBezTo>
                      <a:pt x="22070" y="0"/>
                      <a:pt x="0" y="22070"/>
                      <a:pt x="0" y="49045"/>
                    </a:cubicBezTo>
                    <a:lnTo>
                      <a:pt x="0" y="564022"/>
                    </a:lnTo>
                    <a:lnTo>
                      <a:pt x="833772" y="564022"/>
                    </a:lnTo>
                    <a:lnTo>
                      <a:pt x="833772" y="49045"/>
                    </a:lnTo>
                    <a:close/>
                  </a:path>
                </a:pathLst>
              </a:custGeom>
              <a:solidFill>
                <a:schemeClr val="accent5"/>
              </a:solidFill>
              <a:ln w="12204" cap="flat">
                <a:noFill/>
                <a:prstDash val="solid"/>
                <a:miter/>
              </a:ln>
            </p:spPr>
            <p:txBody>
              <a:bodyPr rtlCol="0" anchor="ctr"/>
              <a:lstStyle/>
              <a:p>
                <a:endParaRPr lang="en-US"/>
              </a:p>
            </p:txBody>
          </p:sp>
          <p:sp>
            <p:nvSpPr>
              <p:cNvPr id="93" name="Diamond 8">
                <a:extLst>
                  <a:ext uri="{FF2B5EF4-FFF2-40B4-BE49-F238E27FC236}">
                    <a16:creationId xmlns:a16="http://schemas.microsoft.com/office/drawing/2014/main" id="{DBFA5C0B-5DF7-44C5-8594-D1794DB26BBC}"/>
                  </a:ext>
                </a:extLst>
              </p:cNvPr>
              <p:cNvSpPr/>
              <p:nvPr/>
            </p:nvSpPr>
            <p:spPr>
              <a:xfrm>
                <a:off x="5444794" y="4645738"/>
                <a:ext cx="228652" cy="212543"/>
              </a:xfrm>
              <a:custGeom>
                <a:avLst/>
                <a:gdLst>
                  <a:gd name="connsiteX0" fmla="*/ 0 w 232551"/>
                  <a:gd name="connsiteY0" fmla="*/ 107637 h 215273"/>
                  <a:gd name="connsiteX1" fmla="*/ 116276 w 232551"/>
                  <a:gd name="connsiteY1" fmla="*/ 0 h 215273"/>
                  <a:gd name="connsiteX2" fmla="*/ 232551 w 232551"/>
                  <a:gd name="connsiteY2" fmla="*/ 107637 h 215273"/>
                  <a:gd name="connsiteX3" fmla="*/ 116276 w 232551"/>
                  <a:gd name="connsiteY3" fmla="*/ 215273 h 215273"/>
                  <a:gd name="connsiteX4" fmla="*/ 0 w 232551"/>
                  <a:gd name="connsiteY4" fmla="*/ 107637 h 215273"/>
                  <a:gd name="connsiteX0" fmla="*/ 0 w 232551"/>
                  <a:gd name="connsiteY0" fmla="*/ 107637 h 215273"/>
                  <a:gd name="connsiteX1" fmla="*/ 116276 w 232551"/>
                  <a:gd name="connsiteY1" fmla="*/ 0 h 215273"/>
                  <a:gd name="connsiteX2" fmla="*/ 197245 w 232551"/>
                  <a:gd name="connsiteY2" fmla="*/ 77138 h 215273"/>
                  <a:gd name="connsiteX3" fmla="*/ 232551 w 232551"/>
                  <a:gd name="connsiteY3" fmla="*/ 107637 h 215273"/>
                  <a:gd name="connsiteX4" fmla="*/ 116276 w 232551"/>
                  <a:gd name="connsiteY4" fmla="*/ 215273 h 215273"/>
                  <a:gd name="connsiteX5" fmla="*/ 0 w 232551"/>
                  <a:gd name="connsiteY5" fmla="*/ 107637 h 215273"/>
                  <a:gd name="connsiteX0" fmla="*/ 0 w 214227"/>
                  <a:gd name="connsiteY0" fmla="*/ 107637 h 215273"/>
                  <a:gd name="connsiteX1" fmla="*/ 116276 w 214227"/>
                  <a:gd name="connsiteY1" fmla="*/ 0 h 215273"/>
                  <a:gd name="connsiteX2" fmla="*/ 197245 w 214227"/>
                  <a:gd name="connsiteY2" fmla="*/ 77138 h 215273"/>
                  <a:gd name="connsiteX3" fmla="*/ 214227 w 214227"/>
                  <a:gd name="connsiteY3" fmla="*/ 133292 h 215273"/>
                  <a:gd name="connsiteX4" fmla="*/ 116276 w 214227"/>
                  <a:gd name="connsiteY4" fmla="*/ 215273 h 215273"/>
                  <a:gd name="connsiteX5" fmla="*/ 0 w 214227"/>
                  <a:gd name="connsiteY5" fmla="*/ 107637 h 215273"/>
                  <a:gd name="connsiteX0" fmla="*/ 0 w 203232"/>
                  <a:gd name="connsiteY0" fmla="*/ 107637 h 215273"/>
                  <a:gd name="connsiteX1" fmla="*/ 116276 w 203232"/>
                  <a:gd name="connsiteY1" fmla="*/ 0 h 215273"/>
                  <a:gd name="connsiteX2" fmla="*/ 197245 w 203232"/>
                  <a:gd name="connsiteY2" fmla="*/ 77138 h 215273"/>
                  <a:gd name="connsiteX3" fmla="*/ 203232 w 203232"/>
                  <a:gd name="connsiteY3" fmla="*/ 136956 h 215273"/>
                  <a:gd name="connsiteX4" fmla="*/ 116276 w 203232"/>
                  <a:gd name="connsiteY4" fmla="*/ 215273 h 215273"/>
                  <a:gd name="connsiteX5" fmla="*/ 0 w 203232"/>
                  <a:gd name="connsiteY5" fmla="*/ 107637 h 215273"/>
                  <a:gd name="connsiteX0" fmla="*/ 0 w 211139"/>
                  <a:gd name="connsiteY0" fmla="*/ 107637 h 215273"/>
                  <a:gd name="connsiteX1" fmla="*/ 116276 w 211139"/>
                  <a:gd name="connsiteY1" fmla="*/ 0 h 215273"/>
                  <a:gd name="connsiteX2" fmla="*/ 197245 w 211139"/>
                  <a:gd name="connsiteY2" fmla="*/ 77138 h 215273"/>
                  <a:gd name="connsiteX3" fmla="*/ 203232 w 211139"/>
                  <a:gd name="connsiteY3" fmla="*/ 136956 h 215273"/>
                  <a:gd name="connsiteX4" fmla="*/ 116276 w 211139"/>
                  <a:gd name="connsiteY4" fmla="*/ 215273 h 215273"/>
                  <a:gd name="connsiteX5" fmla="*/ 0 w 211139"/>
                  <a:gd name="connsiteY5" fmla="*/ 107637 h 215273"/>
                  <a:gd name="connsiteX0" fmla="*/ 0 w 215667"/>
                  <a:gd name="connsiteY0" fmla="*/ 107637 h 215273"/>
                  <a:gd name="connsiteX1" fmla="*/ 116276 w 215667"/>
                  <a:gd name="connsiteY1" fmla="*/ 0 h 215273"/>
                  <a:gd name="connsiteX2" fmla="*/ 197245 w 215667"/>
                  <a:gd name="connsiteY2" fmla="*/ 77138 h 215273"/>
                  <a:gd name="connsiteX3" fmla="*/ 203232 w 215667"/>
                  <a:gd name="connsiteY3" fmla="*/ 136956 h 215273"/>
                  <a:gd name="connsiteX4" fmla="*/ 116276 w 215667"/>
                  <a:gd name="connsiteY4" fmla="*/ 215273 h 215273"/>
                  <a:gd name="connsiteX5" fmla="*/ 0 w 215667"/>
                  <a:gd name="connsiteY5" fmla="*/ 107637 h 21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667" h="215273">
                    <a:moveTo>
                      <a:pt x="0" y="107637"/>
                    </a:moveTo>
                    <a:lnTo>
                      <a:pt x="116276" y="0"/>
                    </a:lnTo>
                    <a:lnTo>
                      <a:pt x="197245" y="77138"/>
                    </a:lnTo>
                    <a:cubicBezTo>
                      <a:pt x="217565" y="93412"/>
                      <a:pt x="223225" y="109687"/>
                      <a:pt x="203232" y="136956"/>
                    </a:cubicBezTo>
                    <a:lnTo>
                      <a:pt x="116276" y="215273"/>
                    </a:lnTo>
                    <a:lnTo>
                      <a:pt x="0" y="107637"/>
                    </a:lnTo>
                    <a:close/>
                  </a:path>
                </a:pathLst>
              </a:custGeom>
              <a:solidFill>
                <a:schemeClr val="bg1"/>
              </a:solidFill>
              <a:ln w="222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260388AF-6DA5-4955-9962-7428FC72453E}"/>
                  </a:ext>
                </a:extLst>
              </p:cNvPr>
              <p:cNvSpPr/>
              <p:nvPr/>
            </p:nvSpPr>
            <p:spPr>
              <a:xfrm>
                <a:off x="3481557" y="4005441"/>
                <a:ext cx="2145864" cy="833785"/>
              </a:xfrm>
              <a:custGeom>
                <a:avLst/>
                <a:gdLst>
                  <a:gd name="connsiteX0" fmla="*/ 3993285 w 7782626"/>
                  <a:gd name="connsiteY0" fmla="*/ 0 h 3023973"/>
                  <a:gd name="connsiteX1" fmla="*/ 2531698 w 7782626"/>
                  <a:gd name="connsiteY1" fmla="*/ 1461587 h 3023973"/>
                  <a:gd name="connsiteX2" fmla="*/ 2952944 w 7782626"/>
                  <a:gd name="connsiteY2" fmla="*/ 2488097 h 3023973"/>
                  <a:gd name="connsiteX3" fmla="*/ 0 w 7782626"/>
                  <a:gd name="connsiteY3" fmla="*/ 2488097 h 3023973"/>
                  <a:gd name="connsiteX4" fmla="*/ 0 w 7782626"/>
                  <a:gd name="connsiteY4" fmla="*/ 2918486 h 3023973"/>
                  <a:gd name="connsiteX5" fmla="*/ 7214401 w 7782626"/>
                  <a:gd name="connsiteY5" fmla="*/ 2923643 h 3023973"/>
                  <a:gd name="connsiteX6" fmla="*/ 7318014 w 7782626"/>
                  <a:gd name="connsiteY6" fmla="*/ 3012722 h 3023973"/>
                  <a:gd name="connsiteX7" fmla="*/ 7494763 w 7782626"/>
                  <a:gd name="connsiteY7" fmla="*/ 3013659 h 3023973"/>
                  <a:gd name="connsiteX8" fmla="*/ 7765514 w 7782626"/>
                  <a:gd name="connsiteY8" fmla="*/ 2780415 h 3023973"/>
                  <a:gd name="connsiteX9" fmla="*/ 7764577 w 7782626"/>
                  <a:gd name="connsiteY9" fmla="*/ 2628278 h 3023973"/>
                  <a:gd name="connsiteX10" fmla="*/ 7495700 w 7782626"/>
                  <a:gd name="connsiteY10" fmla="*/ 2396675 h 3023973"/>
                  <a:gd name="connsiteX11" fmla="*/ 7318951 w 7782626"/>
                  <a:gd name="connsiteY11" fmla="*/ 2395737 h 3023973"/>
                  <a:gd name="connsiteX12" fmla="*/ 7214401 w 7782626"/>
                  <a:gd name="connsiteY12" fmla="*/ 2485753 h 3023973"/>
                  <a:gd name="connsiteX13" fmla="*/ 3993519 w 7782626"/>
                  <a:gd name="connsiteY13" fmla="*/ 2484347 h 3023973"/>
                  <a:gd name="connsiteX14" fmla="*/ 2970760 w 7782626"/>
                  <a:gd name="connsiteY14" fmla="*/ 1461587 h 3023973"/>
                  <a:gd name="connsiteX15" fmla="*/ 3993519 w 7782626"/>
                  <a:gd name="connsiteY15" fmla="*/ 438828 h 3023973"/>
                  <a:gd name="connsiteX16" fmla="*/ 5016279 w 7782626"/>
                  <a:gd name="connsiteY16" fmla="*/ 1461587 h 3023973"/>
                  <a:gd name="connsiteX17" fmla="*/ 4447115 w 7782626"/>
                  <a:gd name="connsiteY17" fmla="*/ 2378390 h 3023973"/>
                  <a:gd name="connsiteX18" fmla="*/ 5132783 w 7782626"/>
                  <a:gd name="connsiteY18" fmla="*/ 2378390 h 3023973"/>
                  <a:gd name="connsiteX19" fmla="*/ 5455340 w 7782626"/>
                  <a:gd name="connsiteY19" fmla="*/ 1461587 h 3023973"/>
                  <a:gd name="connsiteX20" fmla="*/ 3993285 w 7782626"/>
                  <a:gd name="connsiteY20" fmla="*/ 0 h 3023973"/>
                  <a:gd name="connsiteX21" fmla="*/ 3993285 w 7782626"/>
                  <a:gd name="connsiteY21" fmla="*/ 0 h 30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2626" h="3023973">
                    <a:moveTo>
                      <a:pt x="3993285" y="0"/>
                    </a:moveTo>
                    <a:cubicBezTo>
                      <a:pt x="3185954" y="0"/>
                      <a:pt x="2531698" y="654491"/>
                      <a:pt x="2531698" y="1461587"/>
                    </a:cubicBezTo>
                    <a:cubicBezTo>
                      <a:pt x="2531698" y="1861736"/>
                      <a:pt x="2692508" y="2224144"/>
                      <a:pt x="2952944" y="2488097"/>
                    </a:cubicBezTo>
                    <a:lnTo>
                      <a:pt x="0" y="2488097"/>
                    </a:lnTo>
                    <a:lnTo>
                      <a:pt x="0" y="2918486"/>
                    </a:lnTo>
                    <a:cubicBezTo>
                      <a:pt x="2404878" y="2918486"/>
                      <a:pt x="4809523" y="2923643"/>
                      <a:pt x="7214401" y="2923643"/>
                    </a:cubicBezTo>
                    <a:lnTo>
                      <a:pt x="7318014" y="3012722"/>
                    </a:lnTo>
                    <a:cubicBezTo>
                      <a:pt x="7366771" y="3054682"/>
                      <a:pt x="7446474" y="3055151"/>
                      <a:pt x="7494763" y="3013659"/>
                    </a:cubicBezTo>
                    <a:lnTo>
                      <a:pt x="7765514" y="2780415"/>
                    </a:lnTo>
                    <a:cubicBezTo>
                      <a:pt x="7813804" y="2738923"/>
                      <a:pt x="7813336" y="2670239"/>
                      <a:pt x="7764577" y="2628278"/>
                    </a:cubicBezTo>
                    <a:lnTo>
                      <a:pt x="7495700" y="2396675"/>
                    </a:lnTo>
                    <a:cubicBezTo>
                      <a:pt x="7446943" y="2354714"/>
                      <a:pt x="7367241" y="2354245"/>
                      <a:pt x="7318951" y="2395737"/>
                    </a:cubicBezTo>
                    <a:lnTo>
                      <a:pt x="7214401" y="2485753"/>
                    </a:lnTo>
                    <a:lnTo>
                      <a:pt x="3993519" y="2484347"/>
                    </a:lnTo>
                    <a:cubicBezTo>
                      <a:pt x="3428810" y="2484347"/>
                      <a:pt x="2970760" y="2026531"/>
                      <a:pt x="2970760" y="1461587"/>
                    </a:cubicBezTo>
                    <a:cubicBezTo>
                      <a:pt x="2970760" y="896878"/>
                      <a:pt x="3428575" y="438828"/>
                      <a:pt x="3993519" y="438828"/>
                    </a:cubicBezTo>
                    <a:cubicBezTo>
                      <a:pt x="4558463" y="438828"/>
                      <a:pt x="5016279" y="896643"/>
                      <a:pt x="5016279" y="1461587"/>
                    </a:cubicBezTo>
                    <a:cubicBezTo>
                      <a:pt x="5016279" y="1863612"/>
                      <a:pt x="4784440" y="2211251"/>
                      <a:pt x="4447115" y="2378390"/>
                    </a:cubicBezTo>
                    <a:lnTo>
                      <a:pt x="5132783" y="2378390"/>
                    </a:lnTo>
                    <a:cubicBezTo>
                      <a:pt x="5340242" y="2118891"/>
                      <a:pt x="5455340" y="1797975"/>
                      <a:pt x="5455340" y="1461587"/>
                    </a:cubicBezTo>
                    <a:cubicBezTo>
                      <a:pt x="5455105" y="654491"/>
                      <a:pt x="4800615" y="0"/>
                      <a:pt x="3993285" y="0"/>
                    </a:cubicBezTo>
                    <a:lnTo>
                      <a:pt x="3993285" y="0"/>
                    </a:lnTo>
                    <a:close/>
                  </a:path>
                </a:pathLst>
              </a:custGeom>
              <a:solidFill>
                <a:schemeClr val="accent1"/>
              </a:solidFill>
              <a:ln w="23440" cap="flat">
                <a:solidFill>
                  <a:schemeClr val="bg1"/>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7B74CBF-E1C4-4C0D-A0D5-2B1A7CB92EB2}"/>
                  </a:ext>
                </a:extLst>
              </p:cNvPr>
              <p:cNvSpPr/>
              <p:nvPr/>
            </p:nvSpPr>
            <p:spPr>
              <a:xfrm>
                <a:off x="2316467" y="4005441"/>
                <a:ext cx="2145864" cy="833785"/>
              </a:xfrm>
              <a:custGeom>
                <a:avLst/>
                <a:gdLst>
                  <a:gd name="connsiteX0" fmla="*/ 3993519 w 7782626"/>
                  <a:gd name="connsiteY0" fmla="*/ 0 h 3023973"/>
                  <a:gd name="connsiteX1" fmla="*/ 2531698 w 7782626"/>
                  <a:gd name="connsiteY1" fmla="*/ 1461587 h 3023973"/>
                  <a:gd name="connsiteX2" fmla="*/ 2952944 w 7782626"/>
                  <a:gd name="connsiteY2" fmla="*/ 2488097 h 3023973"/>
                  <a:gd name="connsiteX3" fmla="*/ 0 w 7782626"/>
                  <a:gd name="connsiteY3" fmla="*/ 2488097 h 3023973"/>
                  <a:gd name="connsiteX4" fmla="*/ 0 w 7782626"/>
                  <a:gd name="connsiteY4" fmla="*/ 2918486 h 3023973"/>
                  <a:gd name="connsiteX5" fmla="*/ 7214401 w 7782626"/>
                  <a:gd name="connsiteY5" fmla="*/ 2923643 h 3023973"/>
                  <a:gd name="connsiteX6" fmla="*/ 7318013 w 7782626"/>
                  <a:gd name="connsiteY6" fmla="*/ 3012722 h 3023973"/>
                  <a:gd name="connsiteX7" fmla="*/ 7494763 w 7782626"/>
                  <a:gd name="connsiteY7" fmla="*/ 3013659 h 3023973"/>
                  <a:gd name="connsiteX8" fmla="*/ 7765514 w 7782626"/>
                  <a:gd name="connsiteY8" fmla="*/ 2780415 h 3023973"/>
                  <a:gd name="connsiteX9" fmla="*/ 7764577 w 7782626"/>
                  <a:gd name="connsiteY9" fmla="*/ 2628278 h 3023973"/>
                  <a:gd name="connsiteX10" fmla="*/ 7495701 w 7782626"/>
                  <a:gd name="connsiteY10" fmla="*/ 2396675 h 3023973"/>
                  <a:gd name="connsiteX11" fmla="*/ 7318951 w 7782626"/>
                  <a:gd name="connsiteY11" fmla="*/ 2395737 h 3023973"/>
                  <a:gd name="connsiteX12" fmla="*/ 7214401 w 7782626"/>
                  <a:gd name="connsiteY12" fmla="*/ 2485753 h 3023973"/>
                  <a:gd name="connsiteX13" fmla="*/ 3993519 w 7782626"/>
                  <a:gd name="connsiteY13" fmla="*/ 2484347 h 3023973"/>
                  <a:gd name="connsiteX14" fmla="*/ 2970760 w 7782626"/>
                  <a:gd name="connsiteY14" fmla="*/ 1461587 h 3023973"/>
                  <a:gd name="connsiteX15" fmla="*/ 3993519 w 7782626"/>
                  <a:gd name="connsiteY15" fmla="*/ 438828 h 3023973"/>
                  <a:gd name="connsiteX16" fmla="*/ 5016044 w 7782626"/>
                  <a:gd name="connsiteY16" fmla="*/ 1461587 h 3023973"/>
                  <a:gd name="connsiteX17" fmla="*/ 4446880 w 7782626"/>
                  <a:gd name="connsiteY17" fmla="*/ 2378390 h 3023973"/>
                  <a:gd name="connsiteX18" fmla="*/ 5132549 w 7782626"/>
                  <a:gd name="connsiteY18" fmla="*/ 2378390 h 3023973"/>
                  <a:gd name="connsiteX19" fmla="*/ 5455106 w 7782626"/>
                  <a:gd name="connsiteY19" fmla="*/ 1461587 h 3023973"/>
                  <a:gd name="connsiteX20" fmla="*/ 3993519 w 7782626"/>
                  <a:gd name="connsiteY20" fmla="*/ 0 h 3023973"/>
                  <a:gd name="connsiteX21" fmla="*/ 3993519 w 7782626"/>
                  <a:gd name="connsiteY21" fmla="*/ 0 h 30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2626" h="3023973">
                    <a:moveTo>
                      <a:pt x="3993519" y="0"/>
                    </a:moveTo>
                    <a:cubicBezTo>
                      <a:pt x="3186189" y="0"/>
                      <a:pt x="2531698" y="654491"/>
                      <a:pt x="2531698" y="1461587"/>
                    </a:cubicBezTo>
                    <a:cubicBezTo>
                      <a:pt x="2531698" y="1861736"/>
                      <a:pt x="2692508" y="2224144"/>
                      <a:pt x="2952944" y="2488097"/>
                    </a:cubicBezTo>
                    <a:lnTo>
                      <a:pt x="0" y="2488097"/>
                    </a:lnTo>
                    <a:lnTo>
                      <a:pt x="0" y="2918486"/>
                    </a:lnTo>
                    <a:cubicBezTo>
                      <a:pt x="2404878" y="2918486"/>
                      <a:pt x="4809523" y="2923643"/>
                      <a:pt x="7214401" y="2923643"/>
                    </a:cubicBezTo>
                    <a:lnTo>
                      <a:pt x="7318013" y="3012722"/>
                    </a:lnTo>
                    <a:cubicBezTo>
                      <a:pt x="7366772" y="3054682"/>
                      <a:pt x="7446473" y="3055151"/>
                      <a:pt x="7494763" y="3013659"/>
                    </a:cubicBezTo>
                    <a:lnTo>
                      <a:pt x="7765514" y="2780415"/>
                    </a:lnTo>
                    <a:cubicBezTo>
                      <a:pt x="7813803" y="2738923"/>
                      <a:pt x="7813336" y="2670239"/>
                      <a:pt x="7764577" y="2628278"/>
                    </a:cubicBezTo>
                    <a:lnTo>
                      <a:pt x="7495701" y="2396675"/>
                    </a:lnTo>
                    <a:cubicBezTo>
                      <a:pt x="7446942" y="2354714"/>
                      <a:pt x="7367240" y="2354245"/>
                      <a:pt x="7318951" y="2395737"/>
                    </a:cubicBezTo>
                    <a:lnTo>
                      <a:pt x="7214401" y="2485753"/>
                    </a:lnTo>
                    <a:lnTo>
                      <a:pt x="3993519" y="2484347"/>
                    </a:lnTo>
                    <a:cubicBezTo>
                      <a:pt x="3428575" y="2484347"/>
                      <a:pt x="2970760" y="2026531"/>
                      <a:pt x="2970760" y="1461587"/>
                    </a:cubicBezTo>
                    <a:cubicBezTo>
                      <a:pt x="2970760" y="896878"/>
                      <a:pt x="3428575" y="438828"/>
                      <a:pt x="3993519" y="438828"/>
                    </a:cubicBezTo>
                    <a:cubicBezTo>
                      <a:pt x="4558228" y="438828"/>
                      <a:pt x="5016044" y="896643"/>
                      <a:pt x="5016044" y="1461587"/>
                    </a:cubicBezTo>
                    <a:cubicBezTo>
                      <a:pt x="5016044" y="1863612"/>
                      <a:pt x="4784205" y="2211251"/>
                      <a:pt x="4446880" y="2378390"/>
                    </a:cubicBezTo>
                    <a:lnTo>
                      <a:pt x="5132549" y="2378390"/>
                    </a:lnTo>
                    <a:cubicBezTo>
                      <a:pt x="5340007" y="2118891"/>
                      <a:pt x="5455106" y="1797975"/>
                      <a:pt x="5455106" y="1461587"/>
                    </a:cubicBezTo>
                    <a:cubicBezTo>
                      <a:pt x="5455340" y="654491"/>
                      <a:pt x="4800849" y="0"/>
                      <a:pt x="3993519" y="0"/>
                    </a:cubicBezTo>
                    <a:lnTo>
                      <a:pt x="3993519" y="0"/>
                    </a:lnTo>
                    <a:close/>
                  </a:path>
                </a:pathLst>
              </a:custGeom>
              <a:solidFill>
                <a:schemeClr val="accent3"/>
              </a:solidFill>
              <a:ln w="23440" cap="flat">
                <a:solidFill>
                  <a:schemeClr val="bg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3BB574C-FE33-4576-BF20-FE64272021C5}"/>
                  </a:ext>
                </a:extLst>
              </p:cNvPr>
              <p:cNvSpPr/>
              <p:nvPr/>
            </p:nvSpPr>
            <p:spPr>
              <a:xfrm>
                <a:off x="1810547" y="4005441"/>
                <a:ext cx="1486694" cy="839507"/>
              </a:xfrm>
              <a:custGeom>
                <a:avLst/>
                <a:gdLst>
                  <a:gd name="connsiteX0" fmla="*/ 2948022 w 7782626"/>
                  <a:gd name="connsiteY0" fmla="*/ 2488332 h 3023973"/>
                  <a:gd name="connsiteX1" fmla="*/ 0 w 7782626"/>
                  <a:gd name="connsiteY1" fmla="*/ 2488332 h 3023973"/>
                  <a:gd name="connsiteX2" fmla="*/ 0 w 7782626"/>
                  <a:gd name="connsiteY2" fmla="*/ 2918720 h 3023973"/>
                  <a:gd name="connsiteX3" fmla="*/ 7209478 w 7782626"/>
                  <a:gd name="connsiteY3" fmla="*/ 2923878 h 3023973"/>
                  <a:gd name="connsiteX4" fmla="*/ 7312856 w 7782626"/>
                  <a:gd name="connsiteY4" fmla="*/ 3012956 h 3023973"/>
                  <a:gd name="connsiteX5" fmla="*/ 7489606 w 7782626"/>
                  <a:gd name="connsiteY5" fmla="*/ 3013894 h 3023973"/>
                  <a:gd name="connsiteX6" fmla="*/ 7760357 w 7782626"/>
                  <a:gd name="connsiteY6" fmla="*/ 2780649 h 3023973"/>
                  <a:gd name="connsiteX7" fmla="*/ 7759420 w 7782626"/>
                  <a:gd name="connsiteY7" fmla="*/ 2628513 h 3023973"/>
                  <a:gd name="connsiteX8" fmla="*/ 7490544 w 7782626"/>
                  <a:gd name="connsiteY8" fmla="*/ 2396909 h 3023973"/>
                  <a:gd name="connsiteX9" fmla="*/ 7313794 w 7782626"/>
                  <a:gd name="connsiteY9" fmla="*/ 2395972 h 3023973"/>
                  <a:gd name="connsiteX10" fmla="*/ 7209244 w 7782626"/>
                  <a:gd name="connsiteY10" fmla="*/ 2485988 h 3023973"/>
                  <a:gd name="connsiteX11" fmla="*/ 3988362 w 7782626"/>
                  <a:gd name="connsiteY11" fmla="*/ 2484581 h 3023973"/>
                  <a:gd name="connsiteX12" fmla="*/ 2965603 w 7782626"/>
                  <a:gd name="connsiteY12" fmla="*/ 1461822 h 3023973"/>
                  <a:gd name="connsiteX13" fmla="*/ 3988362 w 7782626"/>
                  <a:gd name="connsiteY13" fmla="*/ 439062 h 3023973"/>
                  <a:gd name="connsiteX14" fmla="*/ 5011121 w 7782626"/>
                  <a:gd name="connsiteY14" fmla="*/ 1461822 h 3023973"/>
                  <a:gd name="connsiteX15" fmla="*/ 4441958 w 7782626"/>
                  <a:gd name="connsiteY15" fmla="*/ 2378625 h 3023973"/>
                  <a:gd name="connsiteX16" fmla="*/ 5127626 w 7782626"/>
                  <a:gd name="connsiteY16" fmla="*/ 2378625 h 3023973"/>
                  <a:gd name="connsiteX17" fmla="*/ 5450183 w 7782626"/>
                  <a:gd name="connsiteY17" fmla="*/ 1461822 h 3023973"/>
                  <a:gd name="connsiteX18" fmla="*/ 3988596 w 7782626"/>
                  <a:gd name="connsiteY18" fmla="*/ 0 h 3023973"/>
                  <a:gd name="connsiteX19" fmla="*/ 2526775 w 7782626"/>
                  <a:gd name="connsiteY19" fmla="*/ 1461587 h 3023973"/>
                  <a:gd name="connsiteX20" fmla="*/ 2948022 w 7782626"/>
                  <a:gd name="connsiteY20" fmla="*/ 2488332 h 3023973"/>
                  <a:gd name="connsiteX21" fmla="*/ 2948022 w 7782626"/>
                  <a:gd name="connsiteY21" fmla="*/ 2488332 h 3023973"/>
                  <a:gd name="connsiteX0" fmla="*/ 2948022 w 7796283"/>
                  <a:gd name="connsiteY0" fmla="*/ 2488332 h 3044719"/>
                  <a:gd name="connsiteX1" fmla="*/ 0 w 7796283"/>
                  <a:gd name="connsiteY1" fmla="*/ 2488332 h 3044719"/>
                  <a:gd name="connsiteX2" fmla="*/ 3261338 w 7796283"/>
                  <a:gd name="connsiteY2" fmla="*/ 2887658 h 3044719"/>
                  <a:gd name="connsiteX3" fmla="*/ 7209478 w 7796283"/>
                  <a:gd name="connsiteY3" fmla="*/ 2923878 h 3044719"/>
                  <a:gd name="connsiteX4" fmla="*/ 7312856 w 7796283"/>
                  <a:gd name="connsiteY4" fmla="*/ 3012956 h 3044719"/>
                  <a:gd name="connsiteX5" fmla="*/ 7489606 w 7796283"/>
                  <a:gd name="connsiteY5" fmla="*/ 3013894 h 3044719"/>
                  <a:gd name="connsiteX6" fmla="*/ 7760357 w 7796283"/>
                  <a:gd name="connsiteY6" fmla="*/ 2780649 h 3044719"/>
                  <a:gd name="connsiteX7" fmla="*/ 7759420 w 7796283"/>
                  <a:gd name="connsiteY7" fmla="*/ 2628513 h 3044719"/>
                  <a:gd name="connsiteX8" fmla="*/ 7490544 w 7796283"/>
                  <a:gd name="connsiteY8" fmla="*/ 2396909 h 3044719"/>
                  <a:gd name="connsiteX9" fmla="*/ 7313794 w 7796283"/>
                  <a:gd name="connsiteY9" fmla="*/ 2395972 h 3044719"/>
                  <a:gd name="connsiteX10" fmla="*/ 7209244 w 7796283"/>
                  <a:gd name="connsiteY10" fmla="*/ 2485988 h 3044719"/>
                  <a:gd name="connsiteX11" fmla="*/ 3988362 w 7796283"/>
                  <a:gd name="connsiteY11" fmla="*/ 2484581 h 3044719"/>
                  <a:gd name="connsiteX12" fmla="*/ 2965603 w 7796283"/>
                  <a:gd name="connsiteY12" fmla="*/ 1461822 h 3044719"/>
                  <a:gd name="connsiteX13" fmla="*/ 3988362 w 7796283"/>
                  <a:gd name="connsiteY13" fmla="*/ 439062 h 3044719"/>
                  <a:gd name="connsiteX14" fmla="*/ 5011121 w 7796283"/>
                  <a:gd name="connsiteY14" fmla="*/ 1461822 h 3044719"/>
                  <a:gd name="connsiteX15" fmla="*/ 4441958 w 7796283"/>
                  <a:gd name="connsiteY15" fmla="*/ 2378625 h 3044719"/>
                  <a:gd name="connsiteX16" fmla="*/ 5127626 w 7796283"/>
                  <a:gd name="connsiteY16" fmla="*/ 2378625 h 3044719"/>
                  <a:gd name="connsiteX17" fmla="*/ 5450183 w 7796283"/>
                  <a:gd name="connsiteY17" fmla="*/ 1461822 h 3044719"/>
                  <a:gd name="connsiteX18" fmla="*/ 3988596 w 7796283"/>
                  <a:gd name="connsiteY18" fmla="*/ 0 h 3044719"/>
                  <a:gd name="connsiteX19" fmla="*/ 2526775 w 7796283"/>
                  <a:gd name="connsiteY19" fmla="*/ 1461587 h 3044719"/>
                  <a:gd name="connsiteX20" fmla="*/ 2948022 w 7796283"/>
                  <a:gd name="connsiteY20" fmla="*/ 2488332 h 3044719"/>
                  <a:gd name="connsiteX21" fmla="*/ 2948022 w 7796283"/>
                  <a:gd name="connsiteY21" fmla="*/ 2488332 h 3044719"/>
                  <a:gd name="connsiteX0" fmla="*/ 2948022 w 7796283"/>
                  <a:gd name="connsiteY0" fmla="*/ 2488332 h 3044723"/>
                  <a:gd name="connsiteX1" fmla="*/ 0 w 7796283"/>
                  <a:gd name="connsiteY1" fmla="*/ 2488332 h 3044723"/>
                  <a:gd name="connsiteX2" fmla="*/ 2422706 w 7796283"/>
                  <a:gd name="connsiteY2" fmla="*/ 2856595 h 3044723"/>
                  <a:gd name="connsiteX3" fmla="*/ 7209478 w 7796283"/>
                  <a:gd name="connsiteY3" fmla="*/ 2923878 h 3044723"/>
                  <a:gd name="connsiteX4" fmla="*/ 7312856 w 7796283"/>
                  <a:gd name="connsiteY4" fmla="*/ 3012956 h 3044723"/>
                  <a:gd name="connsiteX5" fmla="*/ 7489606 w 7796283"/>
                  <a:gd name="connsiteY5" fmla="*/ 3013894 h 3044723"/>
                  <a:gd name="connsiteX6" fmla="*/ 7760357 w 7796283"/>
                  <a:gd name="connsiteY6" fmla="*/ 2780649 h 3044723"/>
                  <a:gd name="connsiteX7" fmla="*/ 7759420 w 7796283"/>
                  <a:gd name="connsiteY7" fmla="*/ 2628513 h 3044723"/>
                  <a:gd name="connsiteX8" fmla="*/ 7490544 w 7796283"/>
                  <a:gd name="connsiteY8" fmla="*/ 2396909 h 3044723"/>
                  <a:gd name="connsiteX9" fmla="*/ 7313794 w 7796283"/>
                  <a:gd name="connsiteY9" fmla="*/ 2395972 h 3044723"/>
                  <a:gd name="connsiteX10" fmla="*/ 7209244 w 7796283"/>
                  <a:gd name="connsiteY10" fmla="*/ 2485988 h 3044723"/>
                  <a:gd name="connsiteX11" fmla="*/ 3988362 w 7796283"/>
                  <a:gd name="connsiteY11" fmla="*/ 2484581 h 3044723"/>
                  <a:gd name="connsiteX12" fmla="*/ 2965603 w 7796283"/>
                  <a:gd name="connsiteY12" fmla="*/ 1461822 h 3044723"/>
                  <a:gd name="connsiteX13" fmla="*/ 3988362 w 7796283"/>
                  <a:gd name="connsiteY13" fmla="*/ 439062 h 3044723"/>
                  <a:gd name="connsiteX14" fmla="*/ 5011121 w 7796283"/>
                  <a:gd name="connsiteY14" fmla="*/ 1461822 h 3044723"/>
                  <a:gd name="connsiteX15" fmla="*/ 4441958 w 7796283"/>
                  <a:gd name="connsiteY15" fmla="*/ 2378625 h 3044723"/>
                  <a:gd name="connsiteX16" fmla="*/ 5127626 w 7796283"/>
                  <a:gd name="connsiteY16" fmla="*/ 2378625 h 3044723"/>
                  <a:gd name="connsiteX17" fmla="*/ 5450183 w 7796283"/>
                  <a:gd name="connsiteY17" fmla="*/ 1461822 h 3044723"/>
                  <a:gd name="connsiteX18" fmla="*/ 3988596 w 7796283"/>
                  <a:gd name="connsiteY18" fmla="*/ 0 h 3044723"/>
                  <a:gd name="connsiteX19" fmla="*/ 2526775 w 7796283"/>
                  <a:gd name="connsiteY19" fmla="*/ 1461587 h 3044723"/>
                  <a:gd name="connsiteX20" fmla="*/ 2948022 w 7796283"/>
                  <a:gd name="connsiteY20" fmla="*/ 2488332 h 3044723"/>
                  <a:gd name="connsiteX21" fmla="*/ 2948022 w 7796283"/>
                  <a:gd name="connsiteY21" fmla="*/ 2488332 h 3044723"/>
                  <a:gd name="connsiteX0" fmla="*/ 540844 w 5389105"/>
                  <a:gd name="connsiteY0" fmla="*/ 2488332 h 3044719"/>
                  <a:gd name="connsiteX1" fmla="*/ 0 w 5389105"/>
                  <a:gd name="connsiteY1" fmla="*/ 2488334 h 3044719"/>
                  <a:gd name="connsiteX2" fmla="*/ 15528 w 5389105"/>
                  <a:gd name="connsiteY2" fmla="*/ 2856595 h 3044719"/>
                  <a:gd name="connsiteX3" fmla="*/ 4802300 w 5389105"/>
                  <a:gd name="connsiteY3" fmla="*/ 2923878 h 3044719"/>
                  <a:gd name="connsiteX4" fmla="*/ 4905678 w 5389105"/>
                  <a:gd name="connsiteY4" fmla="*/ 3012956 h 3044719"/>
                  <a:gd name="connsiteX5" fmla="*/ 5082428 w 5389105"/>
                  <a:gd name="connsiteY5" fmla="*/ 3013894 h 3044719"/>
                  <a:gd name="connsiteX6" fmla="*/ 5353179 w 5389105"/>
                  <a:gd name="connsiteY6" fmla="*/ 2780649 h 3044719"/>
                  <a:gd name="connsiteX7" fmla="*/ 5352242 w 5389105"/>
                  <a:gd name="connsiteY7" fmla="*/ 2628513 h 3044719"/>
                  <a:gd name="connsiteX8" fmla="*/ 5083366 w 5389105"/>
                  <a:gd name="connsiteY8" fmla="*/ 2396909 h 3044719"/>
                  <a:gd name="connsiteX9" fmla="*/ 4906616 w 5389105"/>
                  <a:gd name="connsiteY9" fmla="*/ 2395972 h 3044719"/>
                  <a:gd name="connsiteX10" fmla="*/ 4802066 w 5389105"/>
                  <a:gd name="connsiteY10" fmla="*/ 2485988 h 3044719"/>
                  <a:gd name="connsiteX11" fmla="*/ 1581184 w 5389105"/>
                  <a:gd name="connsiteY11" fmla="*/ 2484581 h 3044719"/>
                  <a:gd name="connsiteX12" fmla="*/ 558425 w 5389105"/>
                  <a:gd name="connsiteY12" fmla="*/ 1461822 h 3044719"/>
                  <a:gd name="connsiteX13" fmla="*/ 1581184 w 5389105"/>
                  <a:gd name="connsiteY13" fmla="*/ 439062 h 3044719"/>
                  <a:gd name="connsiteX14" fmla="*/ 2603943 w 5389105"/>
                  <a:gd name="connsiteY14" fmla="*/ 1461822 h 3044719"/>
                  <a:gd name="connsiteX15" fmla="*/ 2034780 w 5389105"/>
                  <a:gd name="connsiteY15" fmla="*/ 2378625 h 3044719"/>
                  <a:gd name="connsiteX16" fmla="*/ 2720448 w 5389105"/>
                  <a:gd name="connsiteY16" fmla="*/ 2378625 h 3044719"/>
                  <a:gd name="connsiteX17" fmla="*/ 3043005 w 5389105"/>
                  <a:gd name="connsiteY17" fmla="*/ 1461822 h 3044719"/>
                  <a:gd name="connsiteX18" fmla="*/ 1581418 w 5389105"/>
                  <a:gd name="connsiteY18" fmla="*/ 0 h 3044719"/>
                  <a:gd name="connsiteX19" fmla="*/ 119597 w 5389105"/>
                  <a:gd name="connsiteY19" fmla="*/ 1461587 h 3044719"/>
                  <a:gd name="connsiteX20" fmla="*/ 540844 w 5389105"/>
                  <a:gd name="connsiteY20" fmla="*/ 2488332 h 3044719"/>
                  <a:gd name="connsiteX21" fmla="*/ 540844 w 5389105"/>
                  <a:gd name="connsiteY21" fmla="*/ 2488332 h 3044719"/>
                  <a:gd name="connsiteX0" fmla="*/ 540844 w 5389105"/>
                  <a:gd name="connsiteY0" fmla="*/ 2488332 h 3044723"/>
                  <a:gd name="connsiteX1" fmla="*/ 0 w 5389105"/>
                  <a:gd name="connsiteY1" fmla="*/ 2488334 h 3044723"/>
                  <a:gd name="connsiteX2" fmla="*/ 15528 w 5389105"/>
                  <a:gd name="connsiteY2" fmla="*/ 2878509 h 3044723"/>
                  <a:gd name="connsiteX3" fmla="*/ 4802300 w 5389105"/>
                  <a:gd name="connsiteY3" fmla="*/ 2923878 h 3044723"/>
                  <a:gd name="connsiteX4" fmla="*/ 4905678 w 5389105"/>
                  <a:gd name="connsiteY4" fmla="*/ 3012956 h 3044723"/>
                  <a:gd name="connsiteX5" fmla="*/ 5082428 w 5389105"/>
                  <a:gd name="connsiteY5" fmla="*/ 3013894 h 3044723"/>
                  <a:gd name="connsiteX6" fmla="*/ 5353179 w 5389105"/>
                  <a:gd name="connsiteY6" fmla="*/ 2780649 h 3044723"/>
                  <a:gd name="connsiteX7" fmla="*/ 5352242 w 5389105"/>
                  <a:gd name="connsiteY7" fmla="*/ 2628513 h 3044723"/>
                  <a:gd name="connsiteX8" fmla="*/ 5083366 w 5389105"/>
                  <a:gd name="connsiteY8" fmla="*/ 2396909 h 3044723"/>
                  <a:gd name="connsiteX9" fmla="*/ 4906616 w 5389105"/>
                  <a:gd name="connsiteY9" fmla="*/ 2395972 h 3044723"/>
                  <a:gd name="connsiteX10" fmla="*/ 4802066 w 5389105"/>
                  <a:gd name="connsiteY10" fmla="*/ 2485988 h 3044723"/>
                  <a:gd name="connsiteX11" fmla="*/ 1581184 w 5389105"/>
                  <a:gd name="connsiteY11" fmla="*/ 2484581 h 3044723"/>
                  <a:gd name="connsiteX12" fmla="*/ 558425 w 5389105"/>
                  <a:gd name="connsiteY12" fmla="*/ 1461822 h 3044723"/>
                  <a:gd name="connsiteX13" fmla="*/ 1581184 w 5389105"/>
                  <a:gd name="connsiteY13" fmla="*/ 439062 h 3044723"/>
                  <a:gd name="connsiteX14" fmla="*/ 2603943 w 5389105"/>
                  <a:gd name="connsiteY14" fmla="*/ 1461822 h 3044723"/>
                  <a:gd name="connsiteX15" fmla="*/ 2034780 w 5389105"/>
                  <a:gd name="connsiteY15" fmla="*/ 2378625 h 3044723"/>
                  <a:gd name="connsiteX16" fmla="*/ 2720448 w 5389105"/>
                  <a:gd name="connsiteY16" fmla="*/ 2378625 h 3044723"/>
                  <a:gd name="connsiteX17" fmla="*/ 3043005 w 5389105"/>
                  <a:gd name="connsiteY17" fmla="*/ 1461822 h 3044723"/>
                  <a:gd name="connsiteX18" fmla="*/ 1581418 w 5389105"/>
                  <a:gd name="connsiteY18" fmla="*/ 0 h 3044723"/>
                  <a:gd name="connsiteX19" fmla="*/ 119597 w 5389105"/>
                  <a:gd name="connsiteY19" fmla="*/ 1461587 h 3044723"/>
                  <a:gd name="connsiteX20" fmla="*/ 540844 w 5389105"/>
                  <a:gd name="connsiteY20" fmla="*/ 2488332 h 3044723"/>
                  <a:gd name="connsiteX21" fmla="*/ 540844 w 5389105"/>
                  <a:gd name="connsiteY21" fmla="*/ 2488332 h 3044723"/>
                  <a:gd name="connsiteX0" fmla="*/ 540844 w 5389105"/>
                  <a:gd name="connsiteY0" fmla="*/ 2488332 h 3044719"/>
                  <a:gd name="connsiteX1" fmla="*/ 0 w 5389105"/>
                  <a:gd name="connsiteY1" fmla="*/ 2488334 h 3044719"/>
                  <a:gd name="connsiteX2" fmla="*/ 15528 w 5389105"/>
                  <a:gd name="connsiteY2" fmla="*/ 2878509 h 3044719"/>
                  <a:gd name="connsiteX3" fmla="*/ 4802300 w 5389105"/>
                  <a:gd name="connsiteY3" fmla="*/ 2923878 h 3044719"/>
                  <a:gd name="connsiteX4" fmla="*/ 4905678 w 5389105"/>
                  <a:gd name="connsiteY4" fmla="*/ 3012956 h 3044719"/>
                  <a:gd name="connsiteX5" fmla="*/ 5082428 w 5389105"/>
                  <a:gd name="connsiteY5" fmla="*/ 3013894 h 3044719"/>
                  <a:gd name="connsiteX6" fmla="*/ 5353179 w 5389105"/>
                  <a:gd name="connsiteY6" fmla="*/ 2780649 h 3044719"/>
                  <a:gd name="connsiteX7" fmla="*/ 5352242 w 5389105"/>
                  <a:gd name="connsiteY7" fmla="*/ 2628513 h 3044719"/>
                  <a:gd name="connsiteX8" fmla="*/ 5083366 w 5389105"/>
                  <a:gd name="connsiteY8" fmla="*/ 2396909 h 3044719"/>
                  <a:gd name="connsiteX9" fmla="*/ 4906616 w 5389105"/>
                  <a:gd name="connsiteY9" fmla="*/ 2395972 h 3044719"/>
                  <a:gd name="connsiteX10" fmla="*/ 4802066 w 5389105"/>
                  <a:gd name="connsiteY10" fmla="*/ 2485988 h 3044719"/>
                  <a:gd name="connsiteX11" fmla="*/ 1581184 w 5389105"/>
                  <a:gd name="connsiteY11" fmla="*/ 2484581 h 3044719"/>
                  <a:gd name="connsiteX12" fmla="*/ 558425 w 5389105"/>
                  <a:gd name="connsiteY12" fmla="*/ 1461822 h 3044719"/>
                  <a:gd name="connsiteX13" fmla="*/ 1581184 w 5389105"/>
                  <a:gd name="connsiteY13" fmla="*/ 439062 h 3044719"/>
                  <a:gd name="connsiteX14" fmla="*/ 2603943 w 5389105"/>
                  <a:gd name="connsiteY14" fmla="*/ 1461822 h 3044719"/>
                  <a:gd name="connsiteX15" fmla="*/ 2034780 w 5389105"/>
                  <a:gd name="connsiteY15" fmla="*/ 2378625 h 3044719"/>
                  <a:gd name="connsiteX16" fmla="*/ 2720448 w 5389105"/>
                  <a:gd name="connsiteY16" fmla="*/ 2378625 h 3044719"/>
                  <a:gd name="connsiteX17" fmla="*/ 3043005 w 5389105"/>
                  <a:gd name="connsiteY17" fmla="*/ 1461822 h 3044719"/>
                  <a:gd name="connsiteX18" fmla="*/ 1581418 w 5389105"/>
                  <a:gd name="connsiteY18" fmla="*/ 0 h 3044719"/>
                  <a:gd name="connsiteX19" fmla="*/ 119597 w 5389105"/>
                  <a:gd name="connsiteY19" fmla="*/ 1461587 h 3044719"/>
                  <a:gd name="connsiteX20" fmla="*/ 540844 w 5389105"/>
                  <a:gd name="connsiteY20" fmla="*/ 2488332 h 3044719"/>
                  <a:gd name="connsiteX21" fmla="*/ 540844 w 5389105"/>
                  <a:gd name="connsiteY21" fmla="*/ 2488332 h 3044719"/>
                  <a:gd name="connsiteX0" fmla="*/ 558188 w 5406449"/>
                  <a:gd name="connsiteY0" fmla="*/ 2488332 h 3044723"/>
                  <a:gd name="connsiteX1" fmla="*/ 17344 w 5406449"/>
                  <a:gd name="connsiteY1" fmla="*/ 2488334 h 3044723"/>
                  <a:gd name="connsiteX2" fmla="*/ 0 w 5406449"/>
                  <a:gd name="connsiteY2" fmla="*/ 2900423 h 3044723"/>
                  <a:gd name="connsiteX3" fmla="*/ 4819644 w 5406449"/>
                  <a:gd name="connsiteY3" fmla="*/ 2923878 h 3044723"/>
                  <a:gd name="connsiteX4" fmla="*/ 4923022 w 5406449"/>
                  <a:gd name="connsiteY4" fmla="*/ 3012956 h 3044723"/>
                  <a:gd name="connsiteX5" fmla="*/ 5099772 w 5406449"/>
                  <a:gd name="connsiteY5" fmla="*/ 3013894 h 3044723"/>
                  <a:gd name="connsiteX6" fmla="*/ 5370523 w 5406449"/>
                  <a:gd name="connsiteY6" fmla="*/ 2780649 h 3044723"/>
                  <a:gd name="connsiteX7" fmla="*/ 5369586 w 5406449"/>
                  <a:gd name="connsiteY7" fmla="*/ 2628513 h 3044723"/>
                  <a:gd name="connsiteX8" fmla="*/ 5100710 w 5406449"/>
                  <a:gd name="connsiteY8" fmla="*/ 2396909 h 3044723"/>
                  <a:gd name="connsiteX9" fmla="*/ 4923960 w 5406449"/>
                  <a:gd name="connsiteY9" fmla="*/ 2395972 h 3044723"/>
                  <a:gd name="connsiteX10" fmla="*/ 4819410 w 5406449"/>
                  <a:gd name="connsiteY10" fmla="*/ 2485988 h 3044723"/>
                  <a:gd name="connsiteX11" fmla="*/ 1598528 w 5406449"/>
                  <a:gd name="connsiteY11" fmla="*/ 2484581 h 3044723"/>
                  <a:gd name="connsiteX12" fmla="*/ 575769 w 5406449"/>
                  <a:gd name="connsiteY12" fmla="*/ 1461822 h 3044723"/>
                  <a:gd name="connsiteX13" fmla="*/ 1598528 w 5406449"/>
                  <a:gd name="connsiteY13" fmla="*/ 439062 h 3044723"/>
                  <a:gd name="connsiteX14" fmla="*/ 2621287 w 5406449"/>
                  <a:gd name="connsiteY14" fmla="*/ 1461822 h 3044723"/>
                  <a:gd name="connsiteX15" fmla="*/ 2052124 w 5406449"/>
                  <a:gd name="connsiteY15" fmla="*/ 2378625 h 3044723"/>
                  <a:gd name="connsiteX16" fmla="*/ 2737792 w 5406449"/>
                  <a:gd name="connsiteY16" fmla="*/ 2378625 h 3044723"/>
                  <a:gd name="connsiteX17" fmla="*/ 3060349 w 5406449"/>
                  <a:gd name="connsiteY17" fmla="*/ 1461822 h 3044723"/>
                  <a:gd name="connsiteX18" fmla="*/ 1598762 w 5406449"/>
                  <a:gd name="connsiteY18" fmla="*/ 0 h 3044723"/>
                  <a:gd name="connsiteX19" fmla="*/ 136941 w 5406449"/>
                  <a:gd name="connsiteY19" fmla="*/ 1461587 h 3044723"/>
                  <a:gd name="connsiteX20" fmla="*/ 558188 w 5406449"/>
                  <a:gd name="connsiteY20" fmla="*/ 2488332 h 3044723"/>
                  <a:gd name="connsiteX21" fmla="*/ 558188 w 5406449"/>
                  <a:gd name="connsiteY21" fmla="*/ 2488332 h 3044723"/>
                  <a:gd name="connsiteX0" fmla="*/ 540844 w 5389105"/>
                  <a:gd name="connsiteY0" fmla="*/ 2488332 h 3044719"/>
                  <a:gd name="connsiteX1" fmla="*/ 0 w 5389105"/>
                  <a:gd name="connsiteY1" fmla="*/ 2488334 h 3044719"/>
                  <a:gd name="connsiteX2" fmla="*/ 15528 w 5389105"/>
                  <a:gd name="connsiteY2" fmla="*/ 2900424 h 3044719"/>
                  <a:gd name="connsiteX3" fmla="*/ 4802300 w 5389105"/>
                  <a:gd name="connsiteY3" fmla="*/ 2923878 h 3044719"/>
                  <a:gd name="connsiteX4" fmla="*/ 4905678 w 5389105"/>
                  <a:gd name="connsiteY4" fmla="*/ 3012956 h 3044719"/>
                  <a:gd name="connsiteX5" fmla="*/ 5082428 w 5389105"/>
                  <a:gd name="connsiteY5" fmla="*/ 3013894 h 3044719"/>
                  <a:gd name="connsiteX6" fmla="*/ 5353179 w 5389105"/>
                  <a:gd name="connsiteY6" fmla="*/ 2780649 h 3044719"/>
                  <a:gd name="connsiteX7" fmla="*/ 5352242 w 5389105"/>
                  <a:gd name="connsiteY7" fmla="*/ 2628513 h 3044719"/>
                  <a:gd name="connsiteX8" fmla="*/ 5083366 w 5389105"/>
                  <a:gd name="connsiteY8" fmla="*/ 2396909 h 3044719"/>
                  <a:gd name="connsiteX9" fmla="*/ 4906616 w 5389105"/>
                  <a:gd name="connsiteY9" fmla="*/ 2395972 h 3044719"/>
                  <a:gd name="connsiteX10" fmla="*/ 4802066 w 5389105"/>
                  <a:gd name="connsiteY10" fmla="*/ 2485988 h 3044719"/>
                  <a:gd name="connsiteX11" fmla="*/ 1581184 w 5389105"/>
                  <a:gd name="connsiteY11" fmla="*/ 2484581 h 3044719"/>
                  <a:gd name="connsiteX12" fmla="*/ 558425 w 5389105"/>
                  <a:gd name="connsiteY12" fmla="*/ 1461822 h 3044719"/>
                  <a:gd name="connsiteX13" fmla="*/ 1581184 w 5389105"/>
                  <a:gd name="connsiteY13" fmla="*/ 439062 h 3044719"/>
                  <a:gd name="connsiteX14" fmla="*/ 2603943 w 5389105"/>
                  <a:gd name="connsiteY14" fmla="*/ 1461822 h 3044719"/>
                  <a:gd name="connsiteX15" fmla="*/ 2034780 w 5389105"/>
                  <a:gd name="connsiteY15" fmla="*/ 2378625 h 3044719"/>
                  <a:gd name="connsiteX16" fmla="*/ 2720448 w 5389105"/>
                  <a:gd name="connsiteY16" fmla="*/ 2378625 h 3044719"/>
                  <a:gd name="connsiteX17" fmla="*/ 3043005 w 5389105"/>
                  <a:gd name="connsiteY17" fmla="*/ 1461822 h 3044719"/>
                  <a:gd name="connsiteX18" fmla="*/ 1581418 w 5389105"/>
                  <a:gd name="connsiteY18" fmla="*/ 0 h 3044719"/>
                  <a:gd name="connsiteX19" fmla="*/ 119597 w 5389105"/>
                  <a:gd name="connsiteY19" fmla="*/ 1461587 h 3044719"/>
                  <a:gd name="connsiteX20" fmla="*/ 540844 w 5389105"/>
                  <a:gd name="connsiteY20" fmla="*/ 2488332 h 3044719"/>
                  <a:gd name="connsiteX21" fmla="*/ 540844 w 5389105"/>
                  <a:gd name="connsiteY21" fmla="*/ 2488332 h 3044719"/>
                  <a:gd name="connsiteX0" fmla="*/ 548285 w 5396546"/>
                  <a:gd name="connsiteY0" fmla="*/ 2488332 h 3044723"/>
                  <a:gd name="connsiteX1" fmla="*/ 7441 w 5396546"/>
                  <a:gd name="connsiteY1" fmla="*/ 2488334 h 3044723"/>
                  <a:gd name="connsiteX2" fmla="*/ 0 w 5396546"/>
                  <a:gd name="connsiteY2" fmla="*/ 2909612 h 3044723"/>
                  <a:gd name="connsiteX3" fmla="*/ 4809741 w 5396546"/>
                  <a:gd name="connsiteY3" fmla="*/ 2923878 h 3044723"/>
                  <a:gd name="connsiteX4" fmla="*/ 4913119 w 5396546"/>
                  <a:gd name="connsiteY4" fmla="*/ 3012956 h 3044723"/>
                  <a:gd name="connsiteX5" fmla="*/ 5089869 w 5396546"/>
                  <a:gd name="connsiteY5" fmla="*/ 3013894 h 3044723"/>
                  <a:gd name="connsiteX6" fmla="*/ 5360620 w 5396546"/>
                  <a:gd name="connsiteY6" fmla="*/ 2780649 h 3044723"/>
                  <a:gd name="connsiteX7" fmla="*/ 5359683 w 5396546"/>
                  <a:gd name="connsiteY7" fmla="*/ 2628513 h 3044723"/>
                  <a:gd name="connsiteX8" fmla="*/ 5090807 w 5396546"/>
                  <a:gd name="connsiteY8" fmla="*/ 2396909 h 3044723"/>
                  <a:gd name="connsiteX9" fmla="*/ 4914057 w 5396546"/>
                  <a:gd name="connsiteY9" fmla="*/ 2395972 h 3044723"/>
                  <a:gd name="connsiteX10" fmla="*/ 4809507 w 5396546"/>
                  <a:gd name="connsiteY10" fmla="*/ 2485988 h 3044723"/>
                  <a:gd name="connsiteX11" fmla="*/ 1588625 w 5396546"/>
                  <a:gd name="connsiteY11" fmla="*/ 2484581 h 3044723"/>
                  <a:gd name="connsiteX12" fmla="*/ 565866 w 5396546"/>
                  <a:gd name="connsiteY12" fmla="*/ 1461822 h 3044723"/>
                  <a:gd name="connsiteX13" fmla="*/ 1588625 w 5396546"/>
                  <a:gd name="connsiteY13" fmla="*/ 439062 h 3044723"/>
                  <a:gd name="connsiteX14" fmla="*/ 2611384 w 5396546"/>
                  <a:gd name="connsiteY14" fmla="*/ 1461822 h 3044723"/>
                  <a:gd name="connsiteX15" fmla="*/ 2042221 w 5396546"/>
                  <a:gd name="connsiteY15" fmla="*/ 2378625 h 3044723"/>
                  <a:gd name="connsiteX16" fmla="*/ 2727889 w 5396546"/>
                  <a:gd name="connsiteY16" fmla="*/ 2378625 h 3044723"/>
                  <a:gd name="connsiteX17" fmla="*/ 3050446 w 5396546"/>
                  <a:gd name="connsiteY17" fmla="*/ 1461822 h 3044723"/>
                  <a:gd name="connsiteX18" fmla="*/ 1588859 w 5396546"/>
                  <a:gd name="connsiteY18" fmla="*/ 0 h 3044723"/>
                  <a:gd name="connsiteX19" fmla="*/ 127038 w 5396546"/>
                  <a:gd name="connsiteY19" fmla="*/ 1461587 h 3044723"/>
                  <a:gd name="connsiteX20" fmla="*/ 548285 w 5396546"/>
                  <a:gd name="connsiteY20" fmla="*/ 2488332 h 3044723"/>
                  <a:gd name="connsiteX21" fmla="*/ 548285 w 5396546"/>
                  <a:gd name="connsiteY21" fmla="*/ 2488332 h 3044723"/>
                  <a:gd name="connsiteX0" fmla="*/ 543689 w 5391950"/>
                  <a:gd name="connsiteY0" fmla="*/ 2488332 h 3044719"/>
                  <a:gd name="connsiteX1" fmla="*/ 2845 w 5391950"/>
                  <a:gd name="connsiteY1" fmla="*/ 2488334 h 3044719"/>
                  <a:gd name="connsiteX2" fmla="*/ 0 w 5391950"/>
                  <a:gd name="connsiteY2" fmla="*/ 2909612 h 3044719"/>
                  <a:gd name="connsiteX3" fmla="*/ 4805145 w 5391950"/>
                  <a:gd name="connsiteY3" fmla="*/ 2923878 h 3044719"/>
                  <a:gd name="connsiteX4" fmla="*/ 4908523 w 5391950"/>
                  <a:gd name="connsiteY4" fmla="*/ 3012956 h 3044719"/>
                  <a:gd name="connsiteX5" fmla="*/ 5085273 w 5391950"/>
                  <a:gd name="connsiteY5" fmla="*/ 3013894 h 3044719"/>
                  <a:gd name="connsiteX6" fmla="*/ 5356024 w 5391950"/>
                  <a:gd name="connsiteY6" fmla="*/ 2780649 h 3044719"/>
                  <a:gd name="connsiteX7" fmla="*/ 5355087 w 5391950"/>
                  <a:gd name="connsiteY7" fmla="*/ 2628513 h 3044719"/>
                  <a:gd name="connsiteX8" fmla="*/ 5086211 w 5391950"/>
                  <a:gd name="connsiteY8" fmla="*/ 2396909 h 3044719"/>
                  <a:gd name="connsiteX9" fmla="*/ 4909461 w 5391950"/>
                  <a:gd name="connsiteY9" fmla="*/ 2395972 h 3044719"/>
                  <a:gd name="connsiteX10" fmla="*/ 4804911 w 5391950"/>
                  <a:gd name="connsiteY10" fmla="*/ 2485988 h 3044719"/>
                  <a:gd name="connsiteX11" fmla="*/ 1584029 w 5391950"/>
                  <a:gd name="connsiteY11" fmla="*/ 2484581 h 3044719"/>
                  <a:gd name="connsiteX12" fmla="*/ 561270 w 5391950"/>
                  <a:gd name="connsiteY12" fmla="*/ 1461822 h 3044719"/>
                  <a:gd name="connsiteX13" fmla="*/ 1584029 w 5391950"/>
                  <a:gd name="connsiteY13" fmla="*/ 439062 h 3044719"/>
                  <a:gd name="connsiteX14" fmla="*/ 2606788 w 5391950"/>
                  <a:gd name="connsiteY14" fmla="*/ 1461822 h 3044719"/>
                  <a:gd name="connsiteX15" fmla="*/ 2037625 w 5391950"/>
                  <a:gd name="connsiteY15" fmla="*/ 2378625 h 3044719"/>
                  <a:gd name="connsiteX16" fmla="*/ 2723293 w 5391950"/>
                  <a:gd name="connsiteY16" fmla="*/ 2378625 h 3044719"/>
                  <a:gd name="connsiteX17" fmla="*/ 3045850 w 5391950"/>
                  <a:gd name="connsiteY17" fmla="*/ 1461822 h 3044719"/>
                  <a:gd name="connsiteX18" fmla="*/ 1584263 w 5391950"/>
                  <a:gd name="connsiteY18" fmla="*/ 0 h 3044719"/>
                  <a:gd name="connsiteX19" fmla="*/ 122442 w 5391950"/>
                  <a:gd name="connsiteY19" fmla="*/ 1461587 h 3044719"/>
                  <a:gd name="connsiteX20" fmla="*/ 543689 w 5391950"/>
                  <a:gd name="connsiteY20" fmla="*/ 2488332 h 3044719"/>
                  <a:gd name="connsiteX21" fmla="*/ 543689 w 5391950"/>
                  <a:gd name="connsiteY21" fmla="*/ 2488332 h 3044719"/>
                  <a:gd name="connsiteX0" fmla="*/ 543689 w 5391950"/>
                  <a:gd name="connsiteY0" fmla="*/ 2488332 h 3044723"/>
                  <a:gd name="connsiteX1" fmla="*/ 2845 w 5391950"/>
                  <a:gd name="connsiteY1" fmla="*/ 2488334 h 3044723"/>
                  <a:gd name="connsiteX2" fmla="*/ 0 w 5391950"/>
                  <a:gd name="connsiteY2" fmla="*/ 2909612 h 3044723"/>
                  <a:gd name="connsiteX3" fmla="*/ 4805145 w 5391950"/>
                  <a:gd name="connsiteY3" fmla="*/ 2923878 h 3044723"/>
                  <a:gd name="connsiteX4" fmla="*/ 4908523 w 5391950"/>
                  <a:gd name="connsiteY4" fmla="*/ 3012956 h 3044723"/>
                  <a:gd name="connsiteX5" fmla="*/ 5085273 w 5391950"/>
                  <a:gd name="connsiteY5" fmla="*/ 3013894 h 3044723"/>
                  <a:gd name="connsiteX6" fmla="*/ 5356024 w 5391950"/>
                  <a:gd name="connsiteY6" fmla="*/ 2780649 h 3044723"/>
                  <a:gd name="connsiteX7" fmla="*/ 5355087 w 5391950"/>
                  <a:gd name="connsiteY7" fmla="*/ 2628513 h 3044723"/>
                  <a:gd name="connsiteX8" fmla="*/ 5086211 w 5391950"/>
                  <a:gd name="connsiteY8" fmla="*/ 2396909 h 3044723"/>
                  <a:gd name="connsiteX9" fmla="*/ 4909461 w 5391950"/>
                  <a:gd name="connsiteY9" fmla="*/ 2395972 h 3044723"/>
                  <a:gd name="connsiteX10" fmla="*/ 4804911 w 5391950"/>
                  <a:gd name="connsiteY10" fmla="*/ 2485988 h 3044723"/>
                  <a:gd name="connsiteX11" fmla="*/ 1584029 w 5391950"/>
                  <a:gd name="connsiteY11" fmla="*/ 2484581 h 3044723"/>
                  <a:gd name="connsiteX12" fmla="*/ 561270 w 5391950"/>
                  <a:gd name="connsiteY12" fmla="*/ 1461822 h 3044723"/>
                  <a:gd name="connsiteX13" fmla="*/ 1584029 w 5391950"/>
                  <a:gd name="connsiteY13" fmla="*/ 439062 h 3044723"/>
                  <a:gd name="connsiteX14" fmla="*/ 2606788 w 5391950"/>
                  <a:gd name="connsiteY14" fmla="*/ 1461822 h 3044723"/>
                  <a:gd name="connsiteX15" fmla="*/ 2037625 w 5391950"/>
                  <a:gd name="connsiteY15" fmla="*/ 2378625 h 3044723"/>
                  <a:gd name="connsiteX16" fmla="*/ 2723293 w 5391950"/>
                  <a:gd name="connsiteY16" fmla="*/ 2378625 h 3044723"/>
                  <a:gd name="connsiteX17" fmla="*/ 3045850 w 5391950"/>
                  <a:gd name="connsiteY17" fmla="*/ 1461822 h 3044723"/>
                  <a:gd name="connsiteX18" fmla="*/ 1584263 w 5391950"/>
                  <a:gd name="connsiteY18" fmla="*/ 0 h 3044723"/>
                  <a:gd name="connsiteX19" fmla="*/ 122442 w 5391950"/>
                  <a:gd name="connsiteY19" fmla="*/ 1461587 h 3044723"/>
                  <a:gd name="connsiteX20" fmla="*/ 543689 w 5391950"/>
                  <a:gd name="connsiteY20" fmla="*/ 2488332 h 3044723"/>
                  <a:gd name="connsiteX21" fmla="*/ 543689 w 5391950"/>
                  <a:gd name="connsiteY21" fmla="*/ 2488332 h 30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1950" h="3044723">
                    <a:moveTo>
                      <a:pt x="543689" y="2488332"/>
                    </a:moveTo>
                    <a:lnTo>
                      <a:pt x="2845" y="2488334"/>
                    </a:lnTo>
                    <a:cubicBezTo>
                      <a:pt x="1897" y="2628760"/>
                      <a:pt x="1422" y="2698973"/>
                      <a:pt x="0" y="2909612"/>
                    </a:cubicBezTo>
                    <a:lnTo>
                      <a:pt x="4805145" y="2923878"/>
                    </a:lnTo>
                    <a:lnTo>
                      <a:pt x="4908523" y="3012956"/>
                    </a:lnTo>
                    <a:cubicBezTo>
                      <a:pt x="4957282" y="3054917"/>
                      <a:pt x="5036983" y="3055385"/>
                      <a:pt x="5085273" y="3013894"/>
                    </a:cubicBezTo>
                    <a:lnTo>
                      <a:pt x="5356024" y="2780649"/>
                    </a:lnTo>
                    <a:cubicBezTo>
                      <a:pt x="5404314" y="2739157"/>
                      <a:pt x="5403845" y="2670473"/>
                      <a:pt x="5355087" y="2628513"/>
                    </a:cubicBezTo>
                    <a:lnTo>
                      <a:pt x="5086211" y="2396909"/>
                    </a:lnTo>
                    <a:cubicBezTo>
                      <a:pt x="5037452" y="2354949"/>
                      <a:pt x="4957750" y="2354480"/>
                      <a:pt x="4909461" y="2395972"/>
                    </a:cubicBezTo>
                    <a:lnTo>
                      <a:pt x="4804911" y="2485988"/>
                    </a:lnTo>
                    <a:lnTo>
                      <a:pt x="1584029" y="2484581"/>
                    </a:lnTo>
                    <a:cubicBezTo>
                      <a:pt x="1019085" y="2484581"/>
                      <a:pt x="561270" y="2026765"/>
                      <a:pt x="561270" y="1461822"/>
                    </a:cubicBezTo>
                    <a:cubicBezTo>
                      <a:pt x="561270" y="897112"/>
                      <a:pt x="1019085" y="439062"/>
                      <a:pt x="1584029" y="439062"/>
                    </a:cubicBezTo>
                    <a:cubicBezTo>
                      <a:pt x="2148738" y="439062"/>
                      <a:pt x="2606788" y="896878"/>
                      <a:pt x="2606788" y="1461822"/>
                    </a:cubicBezTo>
                    <a:cubicBezTo>
                      <a:pt x="2606788" y="1863846"/>
                      <a:pt x="2374950" y="2211486"/>
                      <a:pt x="2037625" y="2378625"/>
                    </a:cubicBezTo>
                    <a:lnTo>
                      <a:pt x="2723293" y="2378625"/>
                    </a:lnTo>
                    <a:cubicBezTo>
                      <a:pt x="2930751" y="2119126"/>
                      <a:pt x="3045850" y="1798209"/>
                      <a:pt x="3045850" y="1461822"/>
                    </a:cubicBezTo>
                    <a:cubicBezTo>
                      <a:pt x="3045850" y="654491"/>
                      <a:pt x="2391359" y="0"/>
                      <a:pt x="1584263" y="0"/>
                    </a:cubicBezTo>
                    <a:cubicBezTo>
                      <a:pt x="776933" y="0"/>
                      <a:pt x="122442" y="654491"/>
                      <a:pt x="122442" y="1461587"/>
                    </a:cubicBezTo>
                    <a:cubicBezTo>
                      <a:pt x="122442" y="1861736"/>
                      <a:pt x="283252" y="2224379"/>
                      <a:pt x="543689" y="2488332"/>
                    </a:cubicBezTo>
                    <a:lnTo>
                      <a:pt x="543689" y="2488332"/>
                    </a:lnTo>
                    <a:close/>
                  </a:path>
                </a:pathLst>
              </a:custGeom>
              <a:solidFill>
                <a:schemeClr val="accent2"/>
              </a:solidFill>
              <a:ln w="23440" cap="flat">
                <a:solidFill>
                  <a:schemeClr val="bg1"/>
                </a:solidFill>
                <a:prstDash val="solid"/>
                <a:miter/>
              </a:ln>
            </p:spPr>
            <p:txBody>
              <a:bodyPr rtlCol="0" anchor="ctr"/>
              <a:lstStyle/>
              <a:p>
                <a:endParaRPr lang="en-US"/>
              </a:p>
            </p:txBody>
          </p:sp>
        </p:grpSp>
        <p:sp>
          <p:nvSpPr>
            <p:cNvPr id="98" name="TextBox 97">
              <a:extLst>
                <a:ext uri="{FF2B5EF4-FFF2-40B4-BE49-F238E27FC236}">
                  <a16:creationId xmlns:a16="http://schemas.microsoft.com/office/drawing/2014/main" id="{3BFC645E-AA9D-4AFE-911D-44B1F4570FDB}"/>
                </a:ext>
              </a:extLst>
            </p:cNvPr>
            <p:cNvSpPr txBox="1"/>
            <p:nvPr/>
          </p:nvSpPr>
          <p:spPr>
            <a:xfrm>
              <a:off x="1743585" y="4955616"/>
              <a:ext cx="2137530" cy="803297"/>
            </a:xfrm>
            <a:prstGeom prst="rect">
              <a:avLst/>
            </a:prstGeom>
            <a:noFill/>
          </p:spPr>
          <p:txBody>
            <a:bodyPr wrap="square" lIns="0" tIns="0" rIns="0" bIns="0" rtlCol="0">
              <a:spAutoFit/>
            </a:bodyPr>
            <a:lstStyle/>
            <a:p>
              <a:pPr>
                <a:lnSpc>
                  <a:spcPct val="90000"/>
                </a:lnSpc>
              </a:pPr>
              <a:r>
                <a:rPr lang="en-US" b="1">
                  <a:solidFill>
                    <a:schemeClr val="accent2"/>
                  </a:solidFill>
                  <a:latin typeface="+mj-lt"/>
                  <a:cs typeface="Times New Roman" panose="02020603050405020304" pitchFamily="18" charset="0"/>
                </a:rPr>
                <a:t>Interviews</a:t>
              </a:r>
              <a:r>
                <a:rPr lang="en-US">
                  <a:solidFill>
                    <a:schemeClr val="accent2"/>
                  </a:solidFill>
                  <a:latin typeface="+mj-lt"/>
                  <a:cs typeface="Times New Roman" panose="02020603050405020304" pitchFamily="18" charset="0"/>
                </a:rPr>
                <a:t> </a:t>
              </a:r>
            </a:p>
            <a:p>
              <a:pPr marL="169863" lvl="3" indent="-169863">
                <a:buFont typeface="Arial" panose="020B0604020202020204" pitchFamily="34" charset="0"/>
                <a:buChar char="•"/>
              </a:pPr>
              <a:r>
                <a:rPr lang="en-US">
                  <a:solidFill>
                    <a:srgbClr val="1C252D"/>
                  </a:solidFill>
                </a:rPr>
                <a:t>30 staff and 30 program participants</a:t>
              </a:r>
            </a:p>
          </p:txBody>
        </p:sp>
        <p:sp>
          <p:nvSpPr>
            <p:cNvPr id="4" name="TextBox 3">
              <a:extLst>
                <a:ext uri="{FF2B5EF4-FFF2-40B4-BE49-F238E27FC236}">
                  <a16:creationId xmlns:a16="http://schemas.microsoft.com/office/drawing/2014/main" id="{85676B40-7742-447F-A145-92E3D47DE4E8}"/>
                </a:ext>
              </a:extLst>
            </p:cNvPr>
            <p:cNvSpPr txBox="1"/>
            <p:nvPr/>
          </p:nvSpPr>
          <p:spPr>
            <a:xfrm>
              <a:off x="9084334" y="4040166"/>
              <a:ext cx="782265" cy="400110"/>
            </a:xfrm>
            <a:prstGeom prst="rect">
              <a:avLst/>
            </a:prstGeom>
            <a:noFill/>
          </p:spPr>
          <p:txBody>
            <a:bodyPr wrap="none" rtlCol="0">
              <a:spAutoFit/>
            </a:bodyPr>
            <a:lstStyle/>
            <a:p>
              <a:r>
                <a:rPr lang="en-US" sz="2000" b="1">
                  <a:solidFill>
                    <a:schemeClr val="accent5"/>
                  </a:solidFill>
                </a:rPr>
                <a:t>GOAL</a:t>
              </a:r>
            </a:p>
          </p:txBody>
        </p:sp>
        <p:sp>
          <p:nvSpPr>
            <p:cNvPr id="135" name="TextBox 134">
              <a:extLst>
                <a:ext uri="{FF2B5EF4-FFF2-40B4-BE49-F238E27FC236}">
                  <a16:creationId xmlns:a16="http://schemas.microsoft.com/office/drawing/2014/main" id="{6322372A-8646-43DF-ABC8-916E0934CDCD}"/>
                </a:ext>
              </a:extLst>
            </p:cNvPr>
            <p:cNvSpPr txBox="1"/>
            <p:nvPr/>
          </p:nvSpPr>
          <p:spPr>
            <a:xfrm>
              <a:off x="3912970" y="4955616"/>
              <a:ext cx="2536390" cy="803297"/>
            </a:xfrm>
            <a:prstGeom prst="rect">
              <a:avLst/>
            </a:prstGeom>
            <a:noFill/>
          </p:spPr>
          <p:txBody>
            <a:bodyPr wrap="square" lIns="0" tIns="0" rIns="0" bIns="0" rtlCol="0">
              <a:spAutoFit/>
            </a:bodyPr>
            <a:lstStyle/>
            <a:p>
              <a:pPr>
                <a:lnSpc>
                  <a:spcPct val="90000"/>
                </a:lnSpc>
              </a:pPr>
              <a:r>
                <a:rPr lang="en-US" b="1">
                  <a:solidFill>
                    <a:schemeClr val="accent3"/>
                  </a:solidFill>
                  <a:latin typeface="+mj-lt"/>
                  <a:cs typeface="Times New Roman" panose="02020603050405020304" pitchFamily="18" charset="0"/>
                </a:rPr>
                <a:t>Online Surveys</a:t>
              </a:r>
              <a:endParaRPr lang="en-US">
                <a:solidFill>
                  <a:schemeClr val="accent3"/>
                </a:solidFill>
                <a:latin typeface="+mj-lt"/>
                <a:cs typeface="Times New Roman" panose="02020603050405020304" pitchFamily="18" charset="0"/>
              </a:endParaRPr>
            </a:p>
            <a:p>
              <a:pPr marL="169863" lvl="3" indent="-169863">
                <a:buFont typeface="Arial" panose="020B0604020202020204" pitchFamily="34" charset="0"/>
                <a:buChar char="•"/>
              </a:pPr>
              <a:r>
                <a:rPr lang="en-US">
                  <a:solidFill>
                    <a:srgbClr val="1C252D"/>
                  </a:solidFill>
                </a:rPr>
                <a:t>Short staff surveys at key program milestones</a:t>
              </a:r>
            </a:p>
          </p:txBody>
        </p:sp>
        <p:sp>
          <p:nvSpPr>
            <p:cNvPr id="136" name="TextBox 135">
              <a:extLst>
                <a:ext uri="{FF2B5EF4-FFF2-40B4-BE49-F238E27FC236}">
                  <a16:creationId xmlns:a16="http://schemas.microsoft.com/office/drawing/2014/main" id="{9D16E519-39D5-452C-A51A-CD98D0624084}"/>
                </a:ext>
              </a:extLst>
            </p:cNvPr>
            <p:cNvSpPr txBox="1"/>
            <p:nvPr/>
          </p:nvSpPr>
          <p:spPr>
            <a:xfrm>
              <a:off x="6481215" y="4955616"/>
              <a:ext cx="2311075" cy="803297"/>
            </a:xfrm>
            <a:prstGeom prst="rect">
              <a:avLst/>
            </a:prstGeom>
            <a:noFill/>
          </p:spPr>
          <p:txBody>
            <a:bodyPr wrap="square" lIns="0" tIns="0" rIns="0" bIns="0" rtlCol="0">
              <a:spAutoFit/>
            </a:bodyPr>
            <a:lstStyle/>
            <a:p>
              <a:pPr>
                <a:lnSpc>
                  <a:spcPct val="90000"/>
                </a:lnSpc>
              </a:pPr>
              <a:r>
                <a:rPr lang="en-US" b="1">
                  <a:solidFill>
                    <a:schemeClr val="accent1"/>
                  </a:solidFill>
                  <a:latin typeface="+mj-lt"/>
                  <a:cs typeface="Times New Roman" panose="02020603050405020304" pitchFamily="18" charset="0"/>
                </a:rPr>
                <a:t>Program Data</a:t>
              </a:r>
              <a:endParaRPr lang="en-US">
                <a:solidFill>
                  <a:schemeClr val="accent1"/>
                </a:solidFill>
                <a:latin typeface="+mj-lt"/>
                <a:cs typeface="Times New Roman" panose="02020603050405020304" pitchFamily="18" charset="0"/>
              </a:endParaRPr>
            </a:p>
            <a:p>
              <a:pPr marL="169863" lvl="3" indent="-169863">
                <a:buFont typeface="Arial" panose="020B0604020202020204" pitchFamily="34" charset="0"/>
                <a:buChar char="•"/>
              </a:pPr>
              <a:r>
                <a:rPr lang="en-US">
                  <a:solidFill>
                    <a:srgbClr val="1C252D"/>
                  </a:solidFill>
                </a:rPr>
                <a:t>Analysis of administrative records</a:t>
              </a:r>
            </a:p>
          </p:txBody>
        </p:sp>
        <p:pic>
          <p:nvPicPr>
            <p:cNvPr id="137" name="Graphic 136">
              <a:extLst>
                <a:ext uri="{FF2B5EF4-FFF2-40B4-BE49-F238E27FC236}">
                  <a16:creationId xmlns:a16="http://schemas.microsoft.com/office/drawing/2014/main" id="{B796E890-D2F2-443D-8170-3C0AA2C1A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9932" y="3647861"/>
              <a:ext cx="882423" cy="882423"/>
            </a:xfrm>
            <a:prstGeom prst="rect">
              <a:avLst/>
            </a:prstGeom>
          </p:spPr>
        </p:pic>
        <p:pic>
          <p:nvPicPr>
            <p:cNvPr id="138" name="Graphic 137">
              <a:extLst>
                <a:ext uri="{FF2B5EF4-FFF2-40B4-BE49-F238E27FC236}">
                  <a16:creationId xmlns:a16="http://schemas.microsoft.com/office/drawing/2014/main" id="{7FF5CE7D-6458-4D49-A937-C551B242F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5971" y="3686094"/>
              <a:ext cx="458989" cy="458989"/>
            </a:xfrm>
            <a:prstGeom prst="rect">
              <a:avLst/>
            </a:prstGeom>
          </p:spPr>
        </p:pic>
        <p:grpSp>
          <p:nvGrpSpPr>
            <p:cNvPr id="151" name="Group 150">
              <a:extLst>
                <a:ext uri="{FF2B5EF4-FFF2-40B4-BE49-F238E27FC236}">
                  <a16:creationId xmlns:a16="http://schemas.microsoft.com/office/drawing/2014/main" id="{DD5DDD9B-7241-46B4-A46B-A20148F1E791}"/>
                </a:ext>
              </a:extLst>
            </p:cNvPr>
            <p:cNvGrpSpPr/>
            <p:nvPr/>
          </p:nvGrpSpPr>
          <p:grpSpPr>
            <a:xfrm>
              <a:off x="6365999" y="3686093"/>
              <a:ext cx="631774" cy="762368"/>
              <a:chOff x="10358482" y="2813215"/>
              <a:chExt cx="1065136" cy="1285310"/>
            </a:xfrm>
          </p:grpSpPr>
          <p:sp>
            <p:nvSpPr>
              <p:cNvPr id="147" name="Freeform: Shape 146">
                <a:extLst>
                  <a:ext uri="{FF2B5EF4-FFF2-40B4-BE49-F238E27FC236}">
                    <a16:creationId xmlns:a16="http://schemas.microsoft.com/office/drawing/2014/main" id="{D3DE8A80-1810-488B-9580-6626CEE78C7B}"/>
                  </a:ext>
                </a:extLst>
              </p:cNvPr>
              <p:cNvSpPr/>
              <p:nvPr/>
            </p:nvSpPr>
            <p:spPr>
              <a:xfrm>
                <a:off x="10358482" y="2813215"/>
                <a:ext cx="1065136" cy="1285310"/>
              </a:xfrm>
              <a:custGeom>
                <a:avLst/>
                <a:gdLst>
                  <a:gd name="connsiteX0" fmla="*/ 1058210 w 1065136"/>
                  <a:gd name="connsiteY0" fmla="*/ 282153 h 1285310"/>
                  <a:gd name="connsiteX1" fmla="*/ 797819 w 1065136"/>
                  <a:gd name="connsiteY1" fmla="*/ 8193 h 1285310"/>
                  <a:gd name="connsiteX2" fmla="*/ 779384 w 1065136"/>
                  <a:gd name="connsiteY2" fmla="*/ 0 h 1285310"/>
                  <a:gd name="connsiteX3" fmla="*/ 365877 w 1065136"/>
                  <a:gd name="connsiteY3" fmla="*/ 0 h 1285310"/>
                  <a:gd name="connsiteX4" fmla="*/ 229662 w 1065136"/>
                  <a:gd name="connsiteY4" fmla="*/ 114956 h 1285310"/>
                  <a:gd name="connsiteX5" fmla="*/ 117262 w 1065136"/>
                  <a:gd name="connsiteY5" fmla="*/ 227357 h 1285310"/>
                  <a:gd name="connsiteX6" fmla="*/ 0 w 1065136"/>
                  <a:gd name="connsiteY6" fmla="*/ 364337 h 1285310"/>
                  <a:gd name="connsiteX7" fmla="*/ 0 w 1065136"/>
                  <a:gd name="connsiteY7" fmla="*/ 1146277 h 1285310"/>
                  <a:gd name="connsiteX8" fmla="*/ 138007 w 1065136"/>
                  <a:gd name="connsiteY8" fmla="*/ 1285311 h 1285310"/>
                  <a:gd name="connsiteX9" fmla="*/ 699243 w 1065136"/>
                  <a:gd name="connsiteY9" fmla="*/ 1285311 h 1285310"/>
                  <a:gd name="connsiteX10" fmla="*/ 835458 w 1065136"/>
                  <a:gd name="connsiteY10" fmla="*/ 1170605 h 1285310"/>
                  <a:gd name="connsiteX11" fmla="*/ 950677 w 1065136"/>
                  <a:gd name="connsiteY11" fmla="*/ 1057178 h 1285310"/>
                  <a:gd name="connsiteX12" fmla="*/ 1065137 w 1065136"/>
                  <a:gd name="connsiteY12" fmla="*/ 920712 h 1285310"/>
                  <a:gd name="connsiteX13" fmla="*/ 1065137 w 1065136"/>
                  <a:gd name="connsiteY13" fmla="*/ 300080 h 1285310"/>
                  <a:gd name="connsiteX14" fmla="*/ 1058221 w 1065136"/>
                  <a:gd name="connsiteY14" fmla="*/ 282157 h 1285310"/>
                  <a:gd name="connsiteX15" fmla="*/ 803969 w 1065136"/>
                  <a:gd name="connsiteY15" fmla="*/ 90377 h 1285310"/>
                  <a:gd name="connsiteX16" fmla="*/ 980123 w 1065136"/>
                  <a:gd name="connsiteY16" fmla="*/ 273960 h 1285310"/>
                  <a:gd name="connsiteX17" fmla="*/ 866445 w 1065136"/>
                  <a:gd name="connsiteY17" fmla="*/ 273960 h 1285310"/>
                  <a:gd name="connsiteX18" fmla="*/ 803971 w 1065136"/>
                  <a:gd name="connsiteY18" fmla="*/ 213023 h 1285310"/>
                  <a:gd name="connsiteX19" fmla="*/ 699250 w 1065136"/>
                  <a:gd name="connsiteY19" fmla="*/ 1234152 h 1285310"/>
                  <a:gd name="connsiteX20" fmla="*/ 138013 w 1065136"/>
                  <a:gd name="connsiteY20" fmla="*/ 1234152 h 1285310"/>
                  <a:gd name="connsiteX21" fmla="*/ 51216 w 1065136"/>
                  <a:gd name="connsiteY21" fmla="*/ 1146331 h 1285310"/>
                  <a:gd name="connsiteX22" fmla="*/ 51216 w 1065136"/>
                  <a:gd name="connsiteY22" fmla="*/ 364390 h 1285310"/>
                  <a:gd name="connsiteX23" fmla="*/ 115226 w 1065136"/>
                  <a:gd name="connsiteY23" fmla="*/ 280410 h 1285310"/>
                  <a:gd name="connsiteX24" fmla="*/ 115226 w 1065136"/>
                  <a:gd name="connsiteY24" fmla="*/ 1033673 h 1285310"/>
                  <a:gd name="connsiteX25" fmla="*/ 253233 w 1065136"/>
                  <a:gd name="connsiteY25" fmla="*/ 1172703 h 1285310"/>
                  <a:gd name="connsiteX26" fmla="*/ 782461 w 1065136"/>
                  <a:gd name="connsiteY26" fmla="*/ 1172703 h 1285310"/>
                  <a:gd name="connsiteX27" fmla="*/ 699249 w 1065136"/>
                  <a:gd name="connsiteY27" fmla="*/ 1234152 h 1285310"/>
                  <a:gd name="connsiteX28" fmla="*/ 814468 w 1065136"/>
                  <a:gd name="connsiteY28" fmla="*/ 1121500 h 1285310"/>
                  <a:gd name="connsiteX29" fmla="*/ 253232 w 1065136"/>
                  <a:gd name="connsiteY29" fmla="*/ 1121500 h 1285310"/>
                  <a:gd name="connsiteX30" fmla="*/ 166435 w 1065136"/>
                  <a:gd name="connsiteY30" fmla="*/ 1033679 h 1285310"/>
                  <a:gd name="connsiteX31" fmla="*/ 166435 w 1065136"/>
                  <a:gd name="connsiteY31" fmla="*/ 251739 h 1285310"/>
                  <a:gd name="connsiteX32" fmla="*/ 227884 w 1065136"/>
                  <a:gd name="connsiteY32" fmla="*/ 168526 h 1285310"/>
                  <a:gd name="connsiteX33" fmla="*/ 227884 w 1065136"/>
                  <a:gd name="connsiteY33" fmla="*/ 921025 h 1285310"/>
                  <a:gd name="connsiteX34" fmla="*/ 365891 w 1065136"/>
                  <a:gd name="connsiteY34" fmla="*/ 1060059 h 1285310"/>
                  <a:gd name="connsiteX35" fmla="*/ 897686 w 1065136"/>
                  <a:gd name="connsiteY35" fmla="*/ 1060059 h 1285310"/>
                  <a:gd name="connsiteX36" fmla="*/ 814474 w 1065136"/>
                  <a:gd name="connsiteY36" fmla="*/ 1121511 h 1285310"/>
                  <a:gd name="connsiteX37" fmla="*/ 1013923 w 1065136"/>
                  <a:gd name="connsiteY37" fmla="*/ 921018 h 1285310"/>
                  <a:gd name="connsiteX38" fmla="*/ 927128 w 1065136"/>
                  <a:gd name="connsiteY38" fmla="*/ 1008839 h 1285310"/>
                  <a:gd name="connsiteX39" fmla="*/ 365891 w 1065136"/>
                  <a:gd name="connsiteY39" fmla="*/ 1008839 h 1285310"/>
                  <a:gd name="connsiteX40" fmla="*/ 279094 w 1065136"/>
                  <a:gd name="connsiteY40" fmla="*/ 921018 h 1285310"/>
                  <a:gd name="connsiteX41" fmla="*/ 279094 w 1065136"/>
                  <a:gd name="connsiteY41" fmla="*/ 139077 h 1285310"/>
                  <a:gd name="connsiteX42" fmla="*/ 365891 w 1065136"/>
                  <a:gd name="connsiteY42" fmla="*/ 51256 h 1285310"/>
                  <a:gd name="connsiteX43" fmla="*/ 752765 w 1065136"/>
                  <a:gd name="connsiteY43" fmla="*/ 51256 h 1285310"/>
                  <a:gd name="connsiteX44" fmla="*/ 752765 w 1065136"/>
                  <a:gd name="connsiteY44" fmla="*/ 213067 h 1285310"/>
                  <a:gd name="connsiteX45" fmla="*/ 866443 w 1065136"/>
                  <a:gd name="connsiteY45" fmla="*/ 325216 h 1285310"/>
                  <a:gd name="connsiteX46" fmla="*/ 1013923 w 1065136"/>
                  <a:gd name="connsiteY46" fmla="*/ 325216 h 12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5136" h="1285310">
                    <a:moveTo>
                      <a:pt x="1058210" y="282153"/>
                    </a:moveTo>
                    <a:lnTo>
                      <a:pt x="797819" y="8193"/>
                    </a:lnTo>
                    <a:cubicBezTo>
                      <a:pt x="792954" y="3072"/>
                      <a:pt x="786297" y="0"/>
                      <a:pt x="779384" y="0"/>
                    </a:cubicBezTo>
                    <a:lnTo>
                      <a:pt x="365877" y="0"/>
                    </a:lnTo>
                    <a:cubicBezTo>
                      <a:pt x="297770" y="0"/>
                      <a:pt x="240925" y="49927"/>
                      <a:pt x="229662" y="114956"/>
                    </a:cubicBezTo>
                    <a:cubicBezTo>
                      <a:pt x="172309" y="124942"/>
                      <a:pt x="127246" y="170261"/>
                      <a:pt x="117262" y="227357"/>
                    </a:cubicBezTo>
                    <a:cubicBezTo>
                      <a:pt x="50948" y="237598"/>
                      <a:pt x="0" y="295207"/>
                      <a:pt x="0" y="364337"/>
                    </a:cubicBezTo>
                    <a:lnTo>
                      <a:pt x="0" y="1146277"/>
                    </a:lnTo>
                    <a:cubicBezTo>
                      <a:pt x="0" y="1222572"/>
                      <a:pt x="61705" y="1285311"/>
                      <a:pt x="138007" y="1285311"/>
                    </a:cubicBezTo>
                    <a:lnTo>
                      <a:pt x="699243" y="1285311"/>
                    </a:lnTo>
                    <a:cubicBezTo>
                      <a:pt x="767350" y="1285311"/>
                      <a:pt x="823933" y="1235638"/>
                      <a:pt x="835458" y="1170605"/>
                    </a:cubicBezTo>
                    <a:cubicBezTo>
                      <a:pt x="894091" y="1161647"/>
                      <a:pt x="940690" y="1115558"/>
                      <a:pt x="950677" y="1057178"/>
                    </a:cubicBezTo>
                    <a:cubicBezTo>
                      <a:pt x="1015715" y="1045913"/>
                      <a:pt x="1065137" y="989072"/>
                      <a:pt x="1065137" y="920712"/>
                    </a:cubicBezTo>
                    <a:lnTo>
                      <a:pt x="1065137" y="300080"/>
                    </a:lnTo>
                    <a:cubicBezTo>
                      <a:pt x="1065137" y="293423"/>
                      <a:pt x="1062832" y="287022"/>
                      <a:pt x="1058221" y="282157"/>
                    </a:cubicBezTo>
                    <a:close/>
                    <a:moveTo>
                      <a:pt x="803969" y="90377"/>
                    </a:moveTo>
                    <a:lnTo>
                      <a:pt x="980123" y="273960"/>
                    </a:lnTo>
                    <a:lnTo>
                      <a:pt x="866445" y="273960"/>
                    </a:lnTo>
                    <a:cubicBezTo>
                      <a:pt x="832648" y="273960"/>
                      <a:pt x="803971" y="246819"/>
                      <a:pt x="803971" y="213023"/>
                    </a:cubicBezTo>
                    <a:close/>
                    <a:moveTo>
                      <a:pt x="699250" y="1234152"/>
                    </a:moveTo>
                    <a:lnTo>
                      <a:pt x="138013" y="1234152"/>
                    </a:lnTo>
                    <a:cubicBezTo>
                      <a:pt x="89879" y="1234152"/>
                      <a:pt x="51216" y="1194464"/>
                      <a:pt x="51216" y="1146331"/>
                    </a:cubicBezTo>
                    <a:lnTo>
                      <a:pt x="51216" y="364390"/>
                    </a:lnTo>
                    <a:cubicBezTo>
                      <a:pt x="51216" y="324449"/>
                      <a:pt x="76821" y="290651"/>
                      <a:pt x="115226" y="280410"/>
                    </a:cubicBezTo>
                    <a:lnTo>
                      <a:pt x="115226" y="1033673"/>
                    </a:lnTo>
                    <a:cubicBezTo>
                      <a:pt x="115226" y="1109975"/>
                      <a:pt x="176931" y="1172703"/>
                      <a:pt x="253233" y="1172703"/>
                    </a:cubicBezTo>
                    <a:lnTo>
                      <a:pt x="782461" y="1172703"/>
                    </a:lnTo>
                    <a:cubicBezTo>
                      <a:pt x="771452" y="1208556"/>
                      <a:pt x="738423" y="1234152"/>
                      <a:pt x="699249" y="1234152"/>
                    </a:cubicBezTo>
                    <a:close/>
                    <a:moveTo>
                      <a:pt x="814468" y="1121500"/>
                    </a:moveTo>
                    <a:lnTo>
                      <a:pt x="253232" y="1121500"/>
                    </a:lnTo>
                    <a:cubicBezTo>
                      <a:pt x="205353" y="1121500"/>
                      <a:pt x="166435" y="1081812"/>
                      <a:pt x="166435" y="1033679"/>
                    </a:cubicBezTo>
                    <a:lnTo>
                      <a:pt x="166435" y="251739"/>
                    </a:lnTo>
                    <a:cubicBezTo>
                      <a:pt x="166435" y="212565"/>
                      <a:pt x="192040" y="179536"/>
                      <a:pt x="227884" y="168526"/>
                    </a:cubicBezTo>
                    <a:lnTo>
                      <a:pt x="227884" y="921025"/>
                    </a:lnTo>
                    <a:cubicBezTo>
                      <a:pt x="227884" y="997325"/>
                      <a:pt x="289589" y="1060059"/>
                      <a:pt x="365891" y="1060059"/>
                    </a:cubicBezTo>
                    <a:lnTo>
                      <a:pt x="897686" y="1060059"/>
                    </a:lnTo>
                    <a:cubicBezTo>
                      <a:pt x="886677" y="1095905"/>
                      <a:pt x="853648" y="1121511"/>
                      <a:pt x="814474" y="1121511"/>
                    </a:cubicBezTo>
                    <a:close/>
                    <a:moveTo>
                      <a:pt x="1013923" y="921018"/>
                    </a:moveTo>
                    <a:cubicBezTo>
                      <a:pt x="1013923" y="969152"/>
                      <a:pt x="975262" y="1008839"/>
                      <a:pt x="927128" y="1008839"/>
                    </a:cubicBezTo>
                    <a:lnTo>
                      <a:pt x="365891" y="1008839"/>
                    </a:lnTo>
                    <a:cubicBezTo>
                      <a:pt x="318012" y="1008839"/>
                      <a:pt x="279094" y="969153"/>
                      <a:pt x="279094" y="921018"/>
                    </a:cubicBezTo>
                    <a:lnTo>
                      <a:pt x="279094" y="139077"/>
                    </a:lnTo>
                    <a:cubicBezTo>
                      <a:pt x="279094" y="91198"/>
                      <a:pt x="317756" y="51256"/>
                      <a:pt x="365891" y="51256"/>
                    </a:cubicBezTo>
                    <a:lnTo>
                      <a:pt x="752765" y="51256"/>
                    </a:lnTo>
                    <a:lnTo>
                      <a:pt x="752765" y="213067"/>
                    </a:lnTo>
                    <a:cubicBezTo>
                      <a:pt x="752765" y="275284"/>
                      <a:pt x="804228" y="325216"/>
                      <a:pt x="866443" y="325216"/>
                    </a:cubicBezTo>
                    <a:lnTo>
                      <a:pt x="1013923" y="325216"/>
                    </a:lnTo>
                    <a:close/>
                  </a:path>
                </a:pathLst>
              </a:custGeom>
              <a:solidFill>
                <a:schemeClr val="accent1"/>
              </a:solidFill>
              <a:ln w="1087" cap="flat">
                <a:noFill/>
                <a:prstDash val="solid"/>
                <a:miter/>
              </a:ln>
            </p:spPr>
            <p:txBody>
              <a:bodyPr rtlCol="0" anchor="ctr"/>
              <a:lstStyle/>
              <a:p>
                <a:endParaRPr lang="en-US"/>
              </a:p>
            </p:txBody>
          </p:sp>
          <p:sp>
            <p:nvSpPr>
              <p:cNvPr id="150" name="Star: 5 Points 149">
                <a:extLst>
                  <a:ext uri="{FF2B5EF4-FFF2-40B4-BE49-F238E27FC236}">
                    <a16:creationId xmlns:a16="http://schemas.microsoft.com/office/drawing/2014/main" id="{4BBB2548-D076-4271-BDE5-70A7E3A045AB}"/>
                  </a:ext>
                </a:extLst>
              </p:cNvPr>
              <p:cNvSpPr/>
              <p:nvPr/>
            </p:nvSpPr>
            <p:spPr>
              <a:xfrm>
                <a:off x="10743136" y="3109792"/>
                <a:ext cx="493351" cy="493351"/>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AEE7ED96-65B0-B6FF-7536-357A57B0A9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48507" y="3864066"/>
              <a:ext cx="499175" cy="499175"/>
            </a:xfrm>
            <a:prstGeom prst="rect">
              <a:avLst/>
            </a:prstGeom>
          </p:spPr>
        </p:pic>
      </p:grpSp>
      <p:pic>
        <p:nvPicPr>
          <p:cNvPr id="7" name="Picture 6" descr="A close-up of a person smiling&#10;&#10;Description automatically generated">
            <a:extLst>
              <a:ext uri="{FF2B5EF4-FFF2-40B4-BE49-F238E27FC236}">
                <a16:creationId xmlns:a16="http://schemas.microsoft.com/office/drawing/2014/main" id="{8B102688-F53B-5744-2A0D-F443E975546A}"/>
              </a:ext>
            </a:extLst>
          </p:cNvPr>
          <p:cNvPicPr>
            <a:picLocks noChangeAspect="1"/>
          </p:cNvPicPr>
          <p:nvPr/>
        </p:nvPicPr>
        <p:blipFill>
          <a:blip r:embed="rId9"/>
          <a:stretch>
            <a:fillRect/>
          </a:stretch>
        </p:blipFill>
        <p:spPr>
          <a:xfrm>
            <a:off x="457203" y="54271"/>
            <a:ext cx="548640" cy="549237"/>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8" name="Group 7">
            <a:extLst>
              <a:ext uri="{FF2B5EF4-FFF2-40B4-BE49-F238E27FC236}">
                <a16:creationId xmlns:a16="http://schemas.microsoft.com/office/drawing/2014/main" id="{A2A27E33-F7DE-1447-B3FE-9E8C99D346EC}"/>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1BA7CCDB-CFA2-12E5-6D32-0A491266A6E0}"/>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text&#10;&#10;Description automatically generated">
              <a:extLst>
                <a:ext uri="{FF2B5EF4-FFF2-40B4-BE49-F238E27FC236}">
                  <a16:creationId xmlns:a16="http://schemas.microsoft.com/office/drawing/2014/main" id="{9575AF9F-CF9D-123A-21E1-63FDA169FE2F}"/>
                </a:ext>
              </a:extLst>
            </p:cNvPr>
            <p:cNvPicPr>
              <a:picLocks noChangeAspect="1"/>
            </p:cNvPicPr>
            <p:nvPr/>
          </p:nvPicPr>
          <p:blipFill rotWithShape="1">
            <a:blip r:embed="rId10"/>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835621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28F7-C823-B096-A56E-FEA25694EDFC}"/>
              </a:ext>
            </a:extLst>
          </p:cNvPr>
          <p:cNvSpPr>
            <a:spLocks noGrp="1"/>
          </p:cNvSpPr>
          <p:nvPr>
            <p:ph type="ctrTitle"/>
          </p:nvPr>
        </p:nvSpPr>
        <p:spPr>
          <a:xfrm>
            <a:off x="457200" y="1267161"/>
            <a:ext cx="10515600" cy="2108110"/>
          </a:xfrm>
        </p:spPr>
        <p:txBody>
          <a:bodyPr/>
          <a:lstStyle/>
          <a:p>
            <a:r>
              <a:rPr lang="en-US"/>
              <a:t>Summative Evaluation of Program Impacts</a:t>
            </a:r>
          </a:p>
        </p:txBody>
      </p:sp>
      <p:sp>
        <p:nvSpPr>
          <p:cNvPr id="10" name="Subtitle 9">
            <a:extLst>
              <a:ext uri="{FF2B5EF4-FFF2-40B4-BE49-F238E27FC236}">
                <a16:creationId xmlns:a16="http://schemas.microsoft.com/office/drawing/2014/main" id="{0637B5CD-2C4D-7F7B-20BD-A04B677E88D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F74417-66FD-AD7E-A10B-06C209A9FD49}"/>
              </a:ext>
            </a:extLst>
          </p:cNvPr>
          <p:cNvSpPr>
            <a:spLocks noGrp="1"/>
          </p:cNvSpPr>
          <p:nvPr>
            <p:ph type="sldNum" sz="quarter" idx="10"/>
          </p:nvPr>
        </p:nvSpPr>
        <p:spPr>
          <a:xfrm>
            <a:off x="457203" y="6422601"/>
            <a:ext cx="243015" cy="246221"/>
          </a:xfrm>
        </p:spPr>
        <p:txBody>
          <a:bodyPr/>
          <a:lstStyle/>
          <a:p>
            <a:fld id="{7E1341B0-7904-4148-9082-6535FE1E4D20}" type="slidenum">
              <a:rPr lang="en-US" smtClean="0"/>
              <a:pPr/>
              <a:t>11</a:t>
            </a:fld>
            <a:endParaRPr lang="en-US"/>
          </a:p>
        </p:txBody>
      </p:sp>
      <p:grpSp>
        <p:nvGrpSpPr>
          <p:cNvPr id="3" name="Group 2">
            <a:extLst>
              <a:ext uri="{FF2B5EF4-FFF2-40B4-BE49-F238E27FC236}">
                <a16:creationId xmlns:a16="http://schemas.microsoft.com/office/drawing/2014/main" id="{807D1413-040E-E515-BC26-E081C82E1A1B}"/>
              </a:ext>
            </a:extLst>
          </p:cNvPr>
          <p:cNvGrpSpPr/>
          <p:nvPr/>
        </p:nvGrpSpPr>
        <p:grpSpPr>
          <a:xfrm>
            <a:off x="8360013" y="83975"/>
            <a:ext cx="1467524" cy="1275886"/>
            <a:chOff x="7961660" y="244707"/>
            <a:chExt cx="1467524" cy="1275886"/>
          </a:xfrm>
        </p:grpSpPr>
        <p:sp>
          <p:nvSpPr>
            <p:cNvPr id="5" name="Rectangle 4">
              <a:extLst>
                <a:ext uri="{FF2B5EF4-FFF2-40B4-BE49-F238E27FC236}">
                  <a16:creationId xmlns:a16="http://schemas.microsoft.com/office/drawing/2014/main" id="{F602DAE1-E538-990A-A3FA-C6664DFB6406}"/>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70954523-FCB7-5635-600D-EEB527DE0FD7}"/>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33764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file photo of Matthew Sweeney, Ph.D.">
            <a:extLst>
              <a:ext uri="{FF2B5EF4-FFF2-40B4-BE49-F238E27FC236}">
                <a16:creationId xmlns:a16="http://schemas.microsoft.com/office/drawing/2014/main" id="{A2F5ED68-5E79-CA89-497E-FB6E4EF27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33" r="4981" b="-2"/>
          <a:stretch/>
        </p:blipFill>
        <p:spPr bwMode="auto">
          <a:xfrm>
            <a:off x="1" y="4"/>
            <a:ext cx="5698067" cy="6208111"/>
          </a:xfrm>
          <a:prstGeom prst="rect">
            <a:avLst/>
          </a:prstGeom>
          <a:solidFill>
            <a:srgbClr val="FFFFFF"/>
          </a:solidFill>
        </p:spPr>
      </p:pic>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6094477" y="0"/>
            <a:ext cx="5638801" cy="1051560"/>
          </a:xfrm>
        </p:spPr>
        <p:txBody>
          <a:bodyPr anchor="b">
            <a:normAutofit/>
          </a:bodyPr>
          <a:lstStyle/>
          <a:p>
            <a:r>
              <a:rPr lang="en-US"/>
              <a:t>Dr. Matthew Sweeney</a:t>
            </a:r>
          </a:p>
        </p:txBody>
      </p:sp>
      <p:sp>
        <p:nvSpPr>
          <p:cNvPr id="4103" name="Text Placeholder 3">
            <a:extLst>
              <a:ext uri="{FF2B5EF4-FFF2-40B4-BE49-F238E27FC236}">
                <a16:creationId xmlns:a16="http://schemas.microsoft.com/office/drawing/2014/main" id="{79D526B6-160C-1E83-E354-EEE1DAD6ADC6}"/>
              </a:ext>
            </a:extLst>
          </p:cNvPr>
          <p:cNvSpPr>
            <a:spLocks noGrp="1"/>
          </p:cNvSpPr>
          <p:nvPr>
            <p:ph type="body" sz="quarter" idx="20"/>
          </p:nvPr>
        </p:nvSpPr>
        <p:spPr>
          <a:xfrm>
            <a:off x="6094475"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6094413" y="1326641"/>
            <a:ext cx="5640387" cy="4881474"/>
          </a:xfrm>
        </p:spPr>
        <p:txBody>
          <a:bodyPr>
            <a:normAutofit fontScale="70000" lnSpcReduction="20000"/>
          </a:bodyPr>
          <a:lstStyle/>
          <a:p>
            <a:r>
              <a:rPr lang="en-US" sz="1900"/>
              <a:t>AIR Senior Researcher</a:t>
            </a:r>
          </a:p>
          <a:p>
            <a:r>
              <a:rPr lang="en-US" sz="1900" b="1">
                <a:cs typeface="Arial"/>
              </a:rPr>
              <a:t>Training: </a:t>
            </a:r>
            <a:r>
              <a:rPr lang="en-US" sz="1900">
                <a:cs typeface="Arial"/>
              </a:rPr>
              <a:t>Criminology and Public Policy</a:t>
            </a:r>
            <a:endParaRPr lang="en-US" sz="1900"/>
          </a:p>
          <a:p>
            <a:r>
              <a:rPr lang="en-US" sz="1900" b="1">
                <a:cs typeface="Arial"/>
              </a:rPr>
              <a:t>Research Interests/Expertise:</a:t>
            </a:r>
          </a:p>
          <a:p>
            <a:pPr lvl="1"/>
            <a:r>
              <a:rPr lang="en-US" sz="1900">
                <a:cs typeface="Arial"/>
              </a:rPr>
              <a:t>Administrative Data Systems</a:t>
            </a:r>
          </a:p>
          <a:p>
            <a:pPr lvl="1"/>
            <a:r>
              <a:rPr lang="en-US" sz="1900">
                <a:cs typeface="Arial"/>
              </a:rPr>
              <a:t>Law Enforcement Policy and Practice</a:t>
            </a:r>
          </a:p>
          <a:p>
            <a:r>
              <a:rPr lang="en-US" sz="1900" b="1">
                <a:cs typeface="Arial"/>
              </a:rPr>
              <a:t>Relevant Experience:</a:t>
            </a:r>
            <a:endParaRPr lang="en-US" sz="1900" b="1">
              <a:ea typeface="Calibri"/>
              <a:cs typeface="Arial"/>
            </a:endParaRPr>
          </a:p>
          <a:p>
            <a:pPr lvl="1"/>
            <a:r>
              <a:rPr lang="en-US" sz="1900"/>
              <a:t>Justice and safety research with Harris county administrative data:</a:t>
            </a:r>
          </a:p>
          <a:p>
            <a:pPr lvl="2"/>
            <a:r>
              <a:rPr lang="en-US" sz="1900"/>
              <a:t>Justice Policy Research Analyst at Harris County </a:t>
            </a:r>
          </a:p>
          <a:p>
            <a:pPr lvl="2"/>
            <a:r>
              <a:rPr lang="en-US" sz="1900"/>
              <a:t>Project Director of evaluation of Harris County COVID Community Housing Program </a:t>
            </a:r>
          </a:p>
          <a:p>
            <a:pPr lvl="2"/>
            <a:r>
              <a:rPr lang="en-US" sz="1900"/>
              <a:t>Project Director of Harris County Women’s Empowerment Center evaluation project</a:t>
            </a:r>
          </a:p>
          <a:p>
            <a:pPr lvl="1"/>
            <a:r>
              <a:rPr lang="en-US" sz="1900"/>
              <a:t>National law enforcement evaluation and technical assistance project work:</a:t>
            </a:r>
          </a:p>
          <a:p>
            <a:pPr lvl="2"/>
            <a:r>
              <a:rPr lang="en-US" sz="1900"/>
              <a:t>Evaluation lead for the Institute for American Police Reform project</a:t>
            </a:r>
          </a:p>
          <a:p>
            <a:pPr lvl="2"/>
            <a:r>
              <a:rPr lang="en-US" sz="1900"/>
              <a:t>Administrative data security/privacy lead for the Benchmark Analytics project</a:t>
            </a:r>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12</a:t>
            </a:fld>
            <a:endParaRPr lang="en-US"/>
          </a:p>
        </p:txBody>
      </p:sp>
      <p:grpSp>
        <p:nvGrpSpPr>
          <p:cNvPr id="2" name="Group 1">
            <a:extLst>
              <a:ext uri="{FF2B5EF4-FFF2-40B4-BE49-F238E27FC236}">
                <a16:creationId xmlns:a16="http://schemas.microsoft.com/office/drawing/2014/main" id="{6C3FA276-3623-C64B-A721-B70BF5CE7253}"/>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281BD0BA-8D66-F439-5B59-6ED7A13E849B}"/>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60BAF385-2759-09D4-893F-EC34C3C657DA}"/>
                </a:ext>
              </a:extLst>
            </p:cNvPr>
            <p:cNvPicPr>
              <a:picLocks noChangeAspect="1"/>
            </p:cNvPicPr>
            <p:nvPr/>
          </p:nvPicPr>
          <p:blipFill rotWithShape="1">
            <a:blip r:embed="rId5"/>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92839579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Summative Evaluation Research Questions</a:t>
            </a:r>
          </a:p>
        </p:txBody>
      </p:sp>
      <p:graphicFrame>
        <p:nvGraphicFramePr>
          <p:cNvPr id="6" name="Content Placeholder 5">
            <a:extLst>
              <a:ext uri="{FF2B5EF4-FFF2-40B4-BE49-F238E27FC236}">
                <a16:creationId xmlns:a16="http://schemas.microsoft.com/office/drawing/2014/main" id="{8BCF880D-F1CB-86EA-BCEC-48716AAC9467}"/>
              </a:ext>
            </a:extLst>
          </p:cNvPr>
          <p:cNvGraphicFramePr>
            <a:graphicFrameLocks noGrp="1"/>
          </p:cNvGraphicFramePr>
          <p:nvPr>
            <p:ph sz="quarter" idx="17"/>
            <p:extLst>
              <p:ext uri="{D42A27DB-BD31-4B8C-83A1-F6EECF244321}">
                <p14:modId xmlns:p14="http://schemas.microsoft.com/office/powerpoint/2010/main" val="263089711"/>
              </p:ext>
            </p:extLst>
          </p:nvPr>
        </p:nvGraphicFramePr>
        <p:xfrm>
          <a:off x="457200" y="1797126"/>
          <a:ext cx="9098685" cy="3263747"/>
        </p:xfrm>
        <a:graphic>
          <a:graphicData uri="http://schemas.openxmlformats.org/drawingml/2006/table">
            <a:tbl>
              <a:tblPr firstRow="1" firstCol="1">
                <a:tableStyleId>{577794B7-0F68-450A-8CF4-2D9CDB5CE098}</a:tableStyleId>
              </a:tblPr>
              <a:tblGrid>
                <a:gridCol w="4808903">
                  <a:extLst>
                    <a:ext uri="{9D8B030D-6E8A-4147-A177-3AD203B41FA5}">
                      <a16:colId xmlns:a16="http://schemas.microsoft.com/office/drawing/2014/main" val="3483084851"/>
                    </a:ext>
                  </a:extLst>
                </a:gridCol>
                <a:gridCol w="4289782">
                  <a:extLst>
                    <a:ext uri="{9D8B030D-6E8A-4147-A177-3AD203B41FA5}">
                      <a16:colId xmlns:a16="http://schemas.microsoft.com/office/drawing/2014/main" val="2051549863"/>
                    </a:ext>
                  </a:extLst>
                </a:gridCol>
              </a:tblGrid>
              <a:tr h="358439">
                <a:tc>
                  <a:txBody>
                    <a:bodyPr/>
                    <a:lstStyle/>
                    <a:p>
                      <a:pPr marL="0" marR="0" algn="ctr">
                        <a:spcBef>
                          <a:spcPts val="300"/>
                        </a:spcBef>
                        <a:spcAft>
                          <a:spcPts val="300"/>
                        </a:spcAft>
                      </a:pPr>
                      <a:r>
                        <a:rPr lang="en-US" sz="2000" b="1">
                          <a:solidFill>
                            <a:srgbClr val="FFFFFF"/>
                          </a:solidFill>
                          <a:effectLst/>
                          <a:latin typeface="Arial"/>
                          <a:ea typeface="Times New Roman" panose="02020603050405020304" pitchFamily="18" charset="0"/>
                          <a:cs typeface="Arial"/>
                        </a:rPr>
                        <a:t>Research Questions</a:t>
                      </a:r>
                    </a:p>
                  </a:txBody>
                  <a:tcPr/>
                </a:tc>
                <a:tc>
                  <a:txBody>
                    <a:bodyPr/>
                    <a:lstStyle/>
                    <a:p>
                      <a:pPr marL="0" marR="0" algn="ctr">
                        <a:spcBef>
                          <a:spcPts val="300"/>
                        </a:spcBef>
                        <a:spcAft>
                          <a:spcPts val="300"/>
                        </a:spcAft>
                      </a:pPr>
                      <a:r>
                        <a:rPr lang="en-US" sz="2000">
                          <a:effectLst/>
                        </a:rPr>
                        <a:t>Sample</a:t>
                      </a:r>
                      <a:endParaRPr lang="en-US" sz="20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2697513646"/>
                  </a:ext>
                </a:extLst>
              </a:tr>
              <a:tr h="2867507">
                <a:tc>
                  <a:txBody>
                    <a:bodyPr/>
                    <a:lstStyle/>
                    <a:p>
                      <a:pPr marL="398145" marR="0" indent="-398145" algn="l">
                        <a:spcBef>
                          <a:spcPts val="300"/>
                        </a:spcBef>
                        <a:spcAft>
                          <a:spcPts val="300"/>
                        </a:spcAft>
                      </a:pPr>
                      <a:r>
                        <a:rPr lang="en-US" sz="2000">
                          <a:effectLst/>
                        </a:rPr>
                        <a:t>2a. To what extent does </a:t>
                      </a:r>
                      <a:r>
                        <a:rPr lang="en-US" sz="2000" b="1">
                          <a:effectLst/>
                        </a:rPr>
                        <a:t>RISE</a:t>
                      </a:r>
                      <a:r>
                        <a:rPr lang="en-US" sz="2000">
                          <a:effectLst/>
                        </a:rPr>
                        <a:t> reduce overall rates of homicides, shootings, and/or other community violence incidents?</a:t>
                      </a:r>
                    </a:p>
                    <a:p>
                      <a:pPr marL="398145" marR="0" indent="-398145" algn="l">
                        <a:spcBef>
                          <a:spcPts val="300"/>
                        </a:spcBef>
                        <a:spcAft>
                          <a:spcPts val="300"/>
                        </a:spcAft>
                      </a:pPr>
                      <a:r>
                        <a:rPr lang="en-US" sz="2000">
                          <a:effectLst/>
                        </a:rPr>
                        <a:t>2b. To what extent does </a:t>
                      </a:r>
                      <a:r>
                        <a:rPr lang="en-US" sz="2000" b="1">
                          <a:effectLst/>
                        </a:rPr>
                        <a:t>HART</a:t>
                      </a:r>
                      <a:r>
                        <a:rPr lang="en-US" sz="2000">
                          <a:effectLst/>
                        </a:rPr>
                        <a:t> result in reduced overall crime and arrest rates for alternative first response-eligible offenses?   </a:t>
                      </a:r>
                      <a:endParaRPr lang="en-US" sz="2000">
                        <a:solidFill>
                          <a:srgbClr val="1C252D"/>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171450" marR="0" indent="-171450" algn="l">
                        <a:spcBef>
                          <a:spcPts val="300"/>
                        </a:spcBef>
                        <a:spcAft>
                          <a:spcPts val="300"/>
                        </a:spcAft>
                        <a:buFont typeface="Arial" panose="020B0604020202020204" pitchFamily="34" charset="0"/>
                        <a:buChar char="•"/>
                      </a:pPr>
                      <a:r>
                        <a:rPr lang="en-US" sz="2000">
                          <a:effectLst/>
                        </a:rPr>
                        <a:t>Communities receiving RISE services:</a:t>
                      </a:r>
                    </a:p>
                    <a:p>
                      <a:pPr marL="628650" marR="0" lvl="2" indent="-285750" algn="l">
                        <a:spcBef>
                          <a:spcPts val="300"/>
                        </a:spcBef>
                        <a:spcAft>
                          <a:spcPts val="300"/>
                        </a:spcAft>
                        <a:buFont typeface="Times New Roman" panose="02020603050405020304" pitchFamily="18" charset="0"/>
                        <a:buChar char="̶"/>
                      </a:pPr>
                      <a:r>
                        <a:rPr lang="en-US" sz="2000">
                          <a:effectLst/>
                        </a:rPr>
                        <a:t>For CVIP: three zip codes in Sunnyside, one in Cypress Station</a:t>
                      </a:r>
                    </a:p>
                    <a:p>
                      <a:pPr marL="628650" marR="0" lvl="2" indent="-285750" algn="l">
                        <a:spcBef>
                          <a:spcPts val="300"/>
                        </a:spcBef>
                        <a:spcAft>
                          <a:spcPts val="300"/>
                        </a:spcAft>
                        <a:buFont typeface="Times New Roman" panose="02020603050405020304" pitchFamily="18" charset="0"/>
                        <a:buChar char="̶"/>
                      </a:pPr>
                      <a:r>
                        <a:rPr lang="en-US" sz="2000">
                          <a:effectLst/>
                        </a:rPr>
                        <a:t>For HVIP: </a:t>
                      </a:r>
                      <a:r>
                        <a:rPr lang="en-US" sz="2000" b="0" i="0" u="none" strike="noStrike" noProof="0">
                          <a:effectLst/>
                          <a:latin typeface="Calibri"/>
                        </a:rPr>
                        <a:t>HCA Houston Healthcare Northwest and Ben Taub Hospital</a:t>
                      </a:r>
                      <a:endParaRPr lang="en-US" sz="2000">
                        <a:effectLst/>
                      </a:endParaRPr>
                    </a:p>
                    <a:p>
                      <a:pPr marL="171450" marR="0" indent="-171450" algn="l">
                        <a:spcBef>
                          <a:spcPts val="300"/>
                        </a:spcBef>
                        <a:spcAft>
                          <a:spcPts val="300"/>
                        </a:spcAft>
                        <a:buFont typeface="Arial" panose="020B0604020202020204" pitchFamily="34" charset="0"/>
                        <a:buChar char="•"/>
                      </a:pPr>
                      <a:r>
                        <a:rPr lang="en-US" sz="2000">
                          <a:effectLst/>
                        </a:rPr>
                        <a:t>Communities receiving HART services </a:t>
                      </a:r>
                    </a:p>
                    <a:p>
                      <a:pPr marL="628650" marR="0" lvl="2" indent="-285750" algn="l">
                        <a:spcBef>
                          <a:spcPts val="300"/>
                        </a:spcBef>
                        <a:spcAft>
                          <a:spcPts val="300"/>
                        </a:spcAft>
                        <a:buFont typeface="Times New Roman" panose="02020603050405020304" pitchFamily="18" charset="0"/>
                        <a:buChar char="̶"/>
                      </a:pPr>
                      <a:r>
                        <a:rPr lang="en-US" sz="2000">
                          <a:effectLst/>
                        </a:rPr>
                        <a:t>Police Districts 1 and 4</a:t>
                      </a:r>
                    </a:p>
                  </a:txBody>
                  <a:tcPr/>
                </a:tc>
                <a:extLst>
                  <a:ext uri="{0D108BD9-81ED-4DB2-BD59-A6C34878D82A}">
                    <a16:rowId xmlns:a16="http://schemas.microsoft.com/office/drawing/2014/main" val="1875723032"/>
                  </a:ext>
                </a:extLst>
              </a:tr>
            </a:tbl>
          </a:graphicData>
        </a:graphic>
      </p:graphicFrame>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13</a:t>
            </a:fld>
            <a:endParaRPr lang="en-US"/>
          </a:p>
        </p:txBody>
      </p:sp>
      <p:pic>
        <p:nvPicPr>
          <p:cNvPr id="7" name="Picture 6">
            <a:extLst>
              <a:ext uri="{FF2B5EF4-FFF2-40B4-BE49-F238E27FC236}">
                <a16:creationId xmlns:a16="http://schemas.microsoft.com/office/drawing/2014/main" id="{CD9E734B-8B06-5B9B-DFC6-AAAB152A5397}"/>
              </a:ext>
            </a:extLst>
          </p:cNvPr>
          <p:cNvPicPr>
            <a:picLocks noChangeAspect="1"/>
          </p:cNvPicPr>
          <p:nvPr/>
        </p:nvPicPr>
        <p:blipFill rotWithShape="1">
          <a:blip r:embed="rId4"/>
          <a:srcRect l="8286" t="-6193" r="7618" b="10941"/>
          <a:stretch/>
        </p:blipFill>
        <p:spPr>
          <a:xfrm>
            <a:off x="457200" y="65696"/>
            <a:ext cx="55337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A3DA78BF-701C-7C64-1183-B231DA851451}"/>
              </a:ext>
            </a:extLst>
          </p:cNvPr>
          <p:cNvPicPr>
            <a:picLocks noChangeAspect="1"/>
          </p:cNvPicPr>
          <p:nvPr/>
        </p:nvPicPr>
        <p:blipFill>
          <a:blip r:embed="rId5"/>
          <a:srcRect/>
          <a:stretch/>
        </p:blipFill>
        <p:spPr>
          <a:xfrm>
            <a:off x="1088538" y="45525"/>
            <a:ext cx="568811" cy="568811"/>
          </a:xfrm>
          <a:prstGeom prst="rect">
            <a:avLst/>
          </a:prstGeom>
        </p:spPr>
      </p:pic>
      <p:pic>
        <p:nvPicPr>
          <p:cNvPr id="8" name="Picture 7" descr="A map of a city with red dots&#10;&#10;Description automatically generated">
            <a:extLst>
              <a:ext uri="{FF2B5EF4-FFF2-40B4-BE49-F238E27FC236}">
                <a16:creationId xmlns:a16="http://schemas.microsoft.com/office/drawing/2014/main" id="{146DDE0B-5A47-D058-6770-458C99CB00C5}"/>
              </a:ext>
            </a:extLst>
          </p:cNvPr>
          <p:cNvPicPr>
            <a:picLocks noChangeAspect="1"/>
          </p:cNvPicPr>
          <p:nvPr/>
        </p:nvPicPr>
        <p:blipFill>
          <a:blip r:embed="rId6"/>
          <a:srcRect l="19255" t="1402" r="15528" b="-1402"/>
          <a:stretch/>
        </p:blipFill>
        <p:spPr>
          <a:xfrm>
            <a:off x="9529145" y="62667"/>
            <a:ext cx="2402174" cy="2470984"/>
          </a:xfrm>
          <a:prstGeom prst="rect">
            <a:avLst/>
          </a:prstGeom>
          <a:ln>
            <a:noFill/>
          </a:ln>
        </p:spPr>
      </p:pic>
      <p:grpSp>
        <p:nvGrpSpPr>
          <p:cNvPr id="3" name="Group 2">
            <a:extLst>
              <a:ext uri="{FF2B5EF4-FFF2-40B4-BE49-F238E27FC236}">
                <a16:creationId xmlns:a16="http://schemas.microsoft.com/office/drawing/2014/main" id="{F75A5C2D-F162-4AAA-21C3-1A8A674D999A}"/>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89D324A1-650A-4F75-908B-CDCC0D2BB61C}"/>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text&#10;&#10;Description automatically generated">
              <a:extLst>
                <a:ext uri="{FF2B5EF4-FFF2-40B4-BE49-F238E27FC236}">
                  <a16:creationId xmlns:a16="http://schemas.microsoft.com/office/drawing/2014/main" id="{D66B2CAC-4EA8-B7D1-1C8F-CAA6DFBF56F9}"/>
                </a:ext>
              </a:extLst>
            </p:cNvPr>
            <p:cNvPicPr>
              <a:picLocks noChangeAspect="1"/>
            </p:cNvPicPr>
            <p:nvPr/>
          </p:nvPicPr>
          <p:blipFill rotWithShape="1">
            <a:blip r:embed="rId7"/>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90961800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p:txBody>
          <a:bodyPr/>
          <a:lstStyle/>
          <a:p>
            <a:r>
              <a:rPr lang="en-US"/>
              <a:t>Summative Evaluation Data Sources</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p:txBody>
          <a:bodyPr/>
          <a:lstStyle/>
          <a:p>
            <a:fld id="{7E1341B0-7904-4148-9082-6535FE1E4D20}" type="slidenum">
              <a:rPr lang="en-US" smtClean="0"/>
              <a:pPr/>
              <a:t>14</a:t>
            </a:fld>
            <a:endParaRPr lang="en-US"/>
          </a:p>
        </p:txBody>
      </p:sp>
      <p:graphicFrame>
        <p:nvGraphicFramePr>
          <p:cNvPr id="3" name="Table 2">
            <a:extLst>
              <a:ext uri="{FF2B5EF4-FFF2-40B4-BE49-F238E27FC236}">
                <a16:creationId xmlns:a16="http://schemas.microsoft.com/office/drawing/2014/main" id="{5930B487-F459-AB3B-0B1A-CC51AE238992}"/>
              </a:ext>
            </a:extLst>
          </p:cNvPr>
          <p:cNvGraphicFramePr>
            <a:graphicFrameLocks noGrp="1"/>
          </p:cNvGraphicFramePr>
          <p:nvPr>
            <p:extLst>
              <p:ext uri="{D42A27DB-BD31-4B8C-83A1-F6EECF244321}">
                <p14:modId xmlns:p14="http://schemas.microsoft.com/office/powerpoint/2010/main" val="3233343099"/>
              </p:ext>
            </p:extLst>
          </p:nvPr>
        </p:nvGraphicFramePr>
        <p:xfrm>
          <a:off x="457199" y="1520273"/>
          <a:ext cx="11274552" cy="4450080"/>
        </p:xfrm>
        <a:graphic>
          <a:graphicData uri="http://schemas.openxmlformats.org/drawingml/2006/table">
            <a:tbl>
              <a:tblPr firstRow="1" bandRow="1">
                <a:tableStyleId>{577794B7-0F68-450A-8CF4-2D9CDB5CE098}</a:tableStyleId>
              </a:tblPr>
              <a:tblGrid>
                <a:gridCol w="1988821">
                  <a:extLst>
                    <a:ext uri="{9D8B030D-6E8A-4147-A177-3AD203B41FA5}">
                      <a16:colId xmlns:a16="http://schemas.microsoft.com/office/drawing/2014/main" val="2648834144"/>
                    </a:ext>
                  </a:extLst>
                </a:gridCol>
                <a:gridCol w="3048000">
                  <a:extLst>
                    <a:ext uri="{9D8B030D-6E8A-4147-A177-3AD203B41FA5}">
                      <a16:colId xmlns:a16="http://schemas.microsoft.com/office/drawing/2014/main" val="2584788262"/>
                    </a:ext>
                  </a:extLst>
                </a:gridCol>
                <a:gridCol w="3144771">
                  <a:extLst>
                    <a:ext uri="{9D8B030D-6E8A-4147-A177-3AD203B41FA5}">
                      <a16:colId xmlns:a16="http://schemas.microsoft.com/office/drawing/2014/main" val="78561967"/>
                    </a:ext>
                  </a:extLst>
                </a:gridCol>
                <a:gridCol w="3092960">
                  <a:extLst>
                    <a:ext uri="{9D8B030D-6E8A-4147-A177-3AD203B41FA5}">
                      <a16:colId xmlns:a16="http://schemas.microsoft.com/office/drawing/2014/main" val="1688491940"/>
                    </a:ext>
                  </a:extLst>
                </a:gridCol>
              </a:tblGrid>
              <a:tr h="267286">
                <a:tc>
                  <a:txBody>
                    <a:bodyPr/>
                    <a:lstStyle/>
                    <a:p>
                      <a:r>
                        <a:rPr lang="en-US" sz="1600"/>
                        <a:t>Data</a:t>
                      </a:r>
                    </a:p>
                  </a:txBody>
                  <a:tcPr>
                    <a:lnB w="38100" cap="flat" cmpd="sng" algn="ctr">
                      <a:solidFill>
                        <a:schemeClr val="accent2"/>
                      </a:solidFill>
                      <a:prstDash val="solid"/>
                      <a:round/>
                      <a:headEnd type="none" w="med" len="med"/>
                      <a:tailEnd type="none" w="med" len="med"/>
                    </a:lnB>
                  </a:tcPr>
                </a:tc>
                <a:tc>
                  <a:txBody>
                    <a:bodyPr/>
                    <a:lstStyle/>
                    <a:p>
                      <a:r>
                        <a:rPr lang="en-US" sz="1600"/>
                        <a:t>Variables</a:t>
                      </a:r>
                    </a:p>
                  </a:txBody>
                  <a:tcPr>
                    <a:lnB w="38100" cap="flat" cmpd="sng" algn="ctr">
                      <a:solidFill>
                        <a:schemeClr val="accent2"/>
                      </a:solidFill>
                      <a:prstDash val="solid"/>
                      <a:round/>
                      <a:headEnd type="none" w="med" len="med"/>
                      <a:tailEnd type="none" w="med" len="med"/>
                    </a:lnB>
                  </a:tcPr>
                </a:tc>
                <a:tc>
                  <a:txBody>
                    <a:bodyPr/>
                    <a:lstStyle/>
                    <a:p>
                      <a:r>
                        <a:rPr lang="en-US" sz="1600"/>
                        <a:t>Source</a:t>
                      </a:r>
                    </a:p>
                  </a:txBody>
                  <a:tcPr>
                    <a:lnB w="38100" cap="flat" cmpd="sng" algn="ctr">
                      <a:solidFill>
                        <a:schemeClr val="accent2"/>
                      </a:solidFill>
                      <a:prstDash val="solid"/>
                      <a:round/>
                      <a:headEnd type="none" w="med" len="med"/>
                      <a:tailEnd type="none" w="med" len="med"/>
                    </a:lnB>
                  </a:tcPr>
                </a:tc>
                <a:tc>
                  <a:txBody>
                    <a:bodyPr/>
                    <a:lstStyle/>
                    <a:p>
                      <a:r>
                        <a:rPr lang="en-US" sz="1600"/>
                        <a:t>Strategy</a:t>
                      </a:r>
                    </a:p>
                  </a:txBody>
                  <a:tcPr>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63086156"/>
                  </a:ext>
                </a:extLst>
              </a:tr>
              <a:tr h="445477">
                <a:tc rowSpan="2">
                  <a:txBody>
                    <a:bodyPr/>
                    <a:lstStyle/>
                    <a:p>
                      <a:r>
                        <a:rPr lang="en-US" sz="1600"/>
                        <a:t>Calls for Service/ Criminal Incidents</a:t>
                      </a:r>
                    </a:p>
                  </a:txBody>
                  <a:tcPr anchor="ctr">
                    <a:lnL>
                      <a:noFill/>
                    </a:lnL>
                    <a:lnR w="12700" cap="flat" cmpd="sng" algn="ctr">
                      <a:solidFill>
                        <a:schemeClr val="bg1">
                          <a:lumMod val="85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t>Shots Fired, Non-Fatal Shootings, Homicides/Fatal Shootings, Gang Incidents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en-US" sz="1600"/>
                        <a:t>Harris County Sheriff’s Office </a:t>
                      </a:r>
                    </a:p>
                    <a:p>
                      <a:r>
                        <a:rPr lang="en-US" sz="1600"/>
                        <a:t>(Assistant Chief Thomas Diaz and Mr. David Klozik)</a:t>
                      </a:r>
                    </a:p>
                    <a:p>
                      <a:r>
                        <a:rPr lang="en-US" sz="1600"/>
                        <a:t>Potentially: Constable Precincts for Additional Call Logs/Service Logs)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r>
                        <a:rPr lang="en-US" sz="1600"/>
                        <a:t>Departmental Consultation With HCSO (Identify Data Elements)</a:t>
                      </a:r>
                    </a:p>
                    <a:p>
                      <a:r>
                        <a:rPr lang="en-US" sz="1600"/>
                        <a:t>Commissioners Court Data Release (Expedite Data Release)</a:t>
                      </a:r>
                    </a:p>
                  </a:txBody>
                  <a:tcPr anchor="ctr">
                    <a:lnL w="12700" cap="flat" cmpd="sng" algn="ctr">
                      <a:solidFill>
                        <a:schemeClr val="bg1">
                          <a:lumMod val="85000"/>
                        </a:schemeClr>
                      </a:solidFill>
                      <a:prstDash val="solid"/>
                      <a:round/>
                      <a:headEnd type="none" w="med" len="med"/>
                      <a:tailEnd type="none" w="med" len="med"/>
                    </a:lnL>
                    <a:lnR>
                      <a:noFill/>
                    </a:ln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896789"/>
                  </a:ext>
                </a:extLst>
              </a:tr>
              <a:tr h="534572">
                <a:tc vMerge="1">
                  <a:txBody>
                    <a:bodyPr/>
                    <a:lstStyle/>
                    <a:p>
                      <a:endParaRPr lang="en-US"/>
                    </a:p>
                  </a:txBody>
                  <a:tcPr/>
                </a:tc>
                <a:tc>
                  <a:txBody>
                    <a:bodyPr/>
                    <a:lstStyle/>
                    <a:p>
                      <a:r>
                        <a:rPr lang="en-US" sz="1600"/>
                        <a:t>Calls for Service That Underwent HART Eligibility Screens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0258628"/>
                  </a:ext>
                </a:extLst>
              </a:tr>
              <a:tr h="801858">
                <a:tc>
                  <a:txBody>
                    <a:bodyPr/>
                    <a:lstStyle/>
                    <a:p>
                      <a:r>
                        <a:rPr lang="en-US" sz="1600"/>
                        <a:t>Harris County Detention Facility and Joint Processing Center Data</a:t>
                      </a:r>
                    </a:p>
                  </a:txBody>
                  <a:tcPr>
                    <a:lnL>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t>Inmate Intake and Release Information, Mental Health/Homelessness/</a:t>
                      </a:r>
                      <a:r>
                        <a:rPr lang="en-US" sz="1600" spc="-20" baseline="0"/>
                        <a:t>Substance</a:t>
                      </a:r>
                      <a:r>
                        <a:rPr lang="en-US" sz="1600"/>
                        <a:t> Use Flags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t>Harris County Sheriff’s Office </a:t>
                      </a:r>
                    </a:p>
                    <a:p>
                      <a:r>
                        <a:rPr lang="en-US" sz="1600"/>
                        <a:t>(Assistant Chief Phillip Bosquez, Major Patrick Dougherty, and </a:t>
                      </a:r>
                      <a:br>
                        <a:rPr lang="en-US" sz="1600"/>
                      </a:br>
                      <a:r>
                        <a:rPr lang="en-US" sz="1600"/>
                        <a:t>Dr. Thomas D. McNeese)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546863814"/>
                  </a:ext>
                </a:extLst>
              </a:tr>
              <a:tr h="445477">
                <a:tc>
                  <a:txBody>
                    <a:bodyPr/>
                    <a:lstStyle/>
                    <a:p>
                      <a:r>
                        <a:rPr lang="en-US" sz="1600"/>
                        <a:t>Regional Demographics</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alpha val="24706"/>
                      </a:schemeClr>
                    </a:solidFill>
                  </a:tcPr>
                </a:tc>
                <a:tc>
                  <a:txBody>
                    <a:bodyPr/>
                    <a:lstStyle/>
                    <a:p>
                      <a:r>
                        <a:rPr lang="en-US" sz="1600"/>
                        <a:t>Zip-Code Level Demographics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alpha val="24706"/>
                      </a:schemeClr>
                    </a:solidFill>
                  </a:tcPr>
                </a:tc>
                <a:tc>
                  <a:txBody>
                    <a:bodyPr/>
                    <a:lstStyle/>
                    <a:p>
                      <a:r>
                        <a:rPr lang="en-US" sz="1600"/>
                        <a:t>American Community Survey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alpha val="24706"/>
                      </a:schemeClr>
                    </a:solidFill>
                  </a:tcPr>
                </a:tc>
                <a:tc>
                  <a:txBody>
                    <a:bodyPr/>
                    <a:lstStyle/>
                    <a:p>
                      <a:r>
                        <a:rPr lang="en-US" sz="1600"/>
                        <a:t>Direct Download From United States Census Bureau</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alpha val="24706"/>
                      </a:schemeClr>
                    </a:solidFill>
                  </a:tcPr>
                </a:tc>
                <a:extLst>
                  <a:ext uri="{0D108BD9-81ED-4DB2-BD59-A6C34878D82A}">
                    <a16:rowId xmlns:a16="http://schemas.microsoft.com/office/drawing/2014/main" val="2410558760"/>
                  </a:ext>
                </a:extLst>
              </a:tr>
              <a:tr h="980049">
                <a:tc>
                  <a:txBody>
                    <a:bodyPr/>
                    <a:lstStyle/>
                    <a:p>
                      <a:r>
                        <a:rPr lang="en-US" sz="1600"/>
                        <a:t>HART and RISE Internal Data</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solidFill>
                  </a:tcPr>
                </a:tc>
                <a:tc>
                  <a:txBody>
                    <a:bodyPr/>
                    <a:lstStyle/>
                    <a:p>
                      <a:r>
                        <a:rPr lang="en-US" sz="1600"/>
                        <a:t>Number of Responses, Outcomes of Responses, Internal Documentation Regarding Policies and Procedures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solidFill>
                  </a:tcPr>
                </a:tc>
                <a:tc>
                  <a:txBody>
                    <a:bodyPr/>
                    <a:lstStyle/>
                    <a:p>
                      <a:r>
                        <a:rPr lang="en-US" sz="1600"/>
                        <a:t>Harris County </a:t>
                      </a:r>
                      <a:br>
                        <a:rPr lang="en-US" sz="1600"/>
                      </a:br>
                      <a:r>
                        <a:rPr lang="en-US" sz="1600"/>
                        <a:t>Department of Public Health </a:t>
                      </a:r>
                      <a:br>
                        <a:rPr lang="en-US" sz="1600"/>
                      </a:br>
                      <a:r>
                        <a:rPr lang="en-US" sz="1600"/>
                        <a:t>(Lupe M. Washington)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solidFill>
                  </a:tcPr>
                </a:tc>
                <a:tc>
                  <a:txBody>
                    <a:bodyPr/>
                    <a:lstStyle/>
                    <a:p>
                      <a:r>
                        <a:rPr lang="en-US" sz="1600"/>
                        <a:t>Departmental Consultation With HCPH (Identify Data Elements)</a:t>
                      </a:r>
                    </a:p>
                    <a:p>
                      <a:r>
                        <a:rPr lang="en-US" sz="1600"/>
                        <a:t>Commissioners Court Data Release (Expedite Data Release)</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227896607"/>
                  </a:ext>
                </a:extLst>
              </a:tr>
            </a:tbl>
          </a:graphicData>
        </a:graphic>
      </p:graphicFrame>
      <p:pic>
        <p:nvPicPr>
          <p:cNvPr id="6" name="Picture 5">
            <a:extLst>
              <a:ext uri="{FF2B5EF4-FFF2-40B4-BE49-F238E27FC236}">
                <a16:creationId xmlns:a16="http://schemas.microsoft.com/office/drawing/2014/main" id="{031191D7-9305-1B48-D324-EF4A93028581}"/>
              </a:ext>
            </a:extLst>
          </p:cNvPr>
          <p:cNvPicPr>
            <a:picLocks noChangeAspect="1"/>
          </p:cNvPicPr>
          <p:nvPr/>
        </p:nvPicPr>
        <p:blipFill rotWithShape="1">
          <a:blip r:embed="rId4"/>
          <a:srcRect l="8286" t="-6193" r="7618" b="10941"/>
          <a:stretch/>
        </p:blipFill>
        <p:spPr>
          <a:xfrm>
            <a:off x="457200" y="65696"/>
            <a:ext cx="55337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4E7BF160-8BD7-C382-C5C3-1C35ACC72584}"/>
              </a:ext>
            </a:extLst>
          </p:cNvPr>
          <p:cNvPicPr>
            <a:picLocks noChangeAspect="1"/>
          </p:cNvPicPr>
          <p:nvPr/>
        </p:nvPicPr>
        <p:blipFill>
          <a:blip r:embed="rId5"/>
          <a:srcRect/>
          <a:stretch/>
        </p:blipFill>
        <p:spPr>
          <a:xfrm>
            <a:off x="1088538" y="45525"/>
            <a:ext cx="568811" cy="568811"/>
          </a:xfrm>
          <a:prstGeom prst="rect">
            <a:avLst/>
          </a:prstGeom>
        </p:spPr>
      </p:pic>
      <p:grpSp>
        <p:nvGrpSpPr>
          <p:cNvPr id="4" name="Group 3">
            <a:extLst>
              <a:ext uri="{FF2B5EF4-FFF2-40B4-BE49-F238E27FC236}">
                <a16:creationId xmlns:a16="http://schemas.microsoft.com/office/drawing/2014/main" id="{8963A2A6-1BE8-65B1-45C1-D91B6AF4C59F}"/>
              </a:ext>
            </a:extLst>
          </p:cNvPr>
          <p:cNvGrpSpPr/>
          <p:nvPr/>
        </p:nvGrpSpPr>
        <p:grpSpPr>
          <a:xfrm>
            <a:off x="9428324" y="6144604"/>
            <a:ext cx="837844" cy="723888"/>
            <a:chOff x="7961660" y="244707"/>
            <a:chExt cx="1467524" cy="1275886"/>
          </a:xfrm>
        </p:grpSpPr>
        <p:sp>
          <p:nvSpPr>
            <p:cNvPr id="7" name="Rectangle 6">
              <a:extLst>
                <a:ext uri="{FF2B5EF4-FFF2-40B4-BE49-F238E27FC236}">
                  <a16:creationId xmlns:a16="http://schemas.microsoft.com/office/drawing/2014/main" id="{7F4B2E1D-7704-FFB3-D19E-AA36C4E7178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Description automatically generated">
              <a:extLst>
                <a:ext uri="{FF2B5EF4-FFF2-40B4-BE49-F238E27FC236}">
                  <a16:creationId xmlns:a16="http://schemas.microsoft.com/office/drawing/2014/main" id="{9F59166A-71FD-2ED1-CDB1-D8688D3708A0}"/>
                </a:ext>
              </a:extLst>
            </p:cNvPr>
            <p:cNvPicPr>
              <a:picLocks noChangeAspect="1"/>
            </p:cNvPicPr>
            <p:nvPr/>
          </p:nvPicPr>
          <p:blipFill rotWithShape="1">
            <a:blip r:embed="rId6"/>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380988026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6094477" y="0"/>
            <a:ext cx="5638801" cy="1051560"/>
          </a:xfrm>
        </p:spPr>
        <p:txBody>
          <a:bodyPr anchor="b">
            <a:normAutofit/>
          </a:bodyPr>
          <a:lstStyle/>
          <a:p>
            <a:r>
              <a:rPr lang="en-US"/>
              <a:t>Dr. Candace Hester</a:t>
            </a:r>
          </a:p>
        </p:txBody>
      </p:sp>
      <p:sp>
        <p:nvSpPr>
          <p:cNvPr id="4103" name="Text Placeholder 3">
            <a:extLst>
              <a:ext uri="{FF2B5EF4-FFF2-40B4-BE49-F238E27FC236}">
                <a16:creationId xmlns:a16="http://schemas.microsoft.com/office/drawing/2014/main" id="{79D526B6-160C-1E83-E354-EEE1DAD6ADC6}"/>
              </a:ext>
            </a:extLst>
          </p:cNvPr>
          <p:cNvSpPr>
            <a:spLocks noGrp="1"/>
          </p:cNvSpPr>
          <p:nvPr>
            <p:ph type="body" sz="quarter" idx="20"/>
          </p:nvPr>
        </p:nvSpPr>
        <p:spPr>
          <a:xfrm>
            <a:off x="6094475"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6094413" y="1307591"/>
            <a:ext cx="5640387" cy="4878895"/>
          </a:xfrm>
        </p:spPr>
        <p:txBody>
          <a:bodyPr>
            <a:normAutofit fontScale="77500" lnSpcReduction="20000"/>
          </a:bodyPr>
          <a:lstStyle/>
          <a:p>
            <a:r>
              <a:rPr lang="en-US"/>
              <a:t>AIR Principal Researcher &amp; Advancing Justice Portfolio Lead</a:t>
            </a:r>
          </a:p>
          <a:p>
            <a:r>
              <a:rPr lang="en-US" b="1"/>
              <a:t>Training: </a:t>
            </a:r>
            <a:r>
              <a:rPr lang="en-US"/>
              <a:t>Public Policy and Economics</a:t>
            </a:r>
          </a:p>
          <a:p>
            <a:r>
              <a:rPr lang="en-US" b="1"/>
              <a:t>Research Interests/Expertise:</a:t>
            </a:r>
          </a:p>
          <a:p>
            <a:pPr lvl="1"/>
            <a:r>
              <a:rPr lang="en-US"/>
              <a:t>Complex, rigorous, and community engaged research design</a:t>
            </a:r>
          </a:p>
          <a:p>
            <a:pPr lvl="1"/>
            <a:r>
              <a:rPr lang="en-US"/>
              <a:t>Community-led and community-based reforms</a:t>
            </a:r>
          </a:p>
          <a:p>
            <a:pPr lvl="1"/>
            <a:r>
              <a:rPr lang="en-US"/>
              <a:t>Policing, justice, and school systems redesign </a:t>
            </a:r>
          </a:p>
          <a:p>
            <a:r>
              <a:rPr lang="en-US" b="1"/>
              <a:t>Relevant Experience:</a:t>
            </a:r>
          </a:p>
          <a:p>
            <a:pPr lvl="1"/>
            <a:r>
              <a:rPr lang="en-US" sz="1800">
                <a:solidFill>
                  <a:schemeClr val="tx1"/>
                </a:solidFill>
              </a:rPr>
              <a:t>PI for </a:t>
            </a:r>
            <a:r>
              <a:rPr lang="en-US">
                <a:solidFill>
                  <a:schemeClr val="tx1"/>
                </a:solidFill>
              </a:rPr>
              <a:t>community violence intervention evaluation projects:</a:t>
            </a:r>
          </a:p>
          <a:p>
            <a:pPr lvl="2"/>
            <a:r>
              <a:rPr lang="en-US" sz="1800">
                <a:solidFill>
                  <a:schemeClr val="tx1"/>
                </a:solidFill>
                <a:cs typeface="Arial"/>
              </a:rPr>
              <a:t>Coalition to Advance Public Safety Initiative</a:t>
            </a:r>
          </a:p>
          <a:p>
            <a:pPr lvl="2"/>
            <a:r>
              <a:rPr lang="en-US"/>
              <a:t>Indy Peace Fellowship Credible Messenger Mentoring</a:t>
            </a:r>
          </a:p>
          <a:p>
            <a:pPr lvl="1"/>
            <a:r>
              <a:rPr lang="en-US" sz="1800"/>
              <a:t>PI for city-wide justice and public safety evaluation projects:</a:t>
            </a:r>
          </a:p>
          <a:p>
            <a:pPr lvl="2"/>
            <a:r>
              <a:rPr lang="en-US"/>
              <a:t>San Francisco Department of Children Youth and their Families [DCYF] Justice Services Programming</a:t>
            </a:r>
          </a:p>
          <a:p>
            <a:pPr lvl="2"/>
            <a:r>
              <a:rPr lang="en-US">
                <a:solidFill>
                  <a:schemeClr val="tx1"/>
                </a:solidFill>
              </a:rPr>
              <a:t>Neighborhood Opportunity and Accountability Board</a:t>
            </a:r>
          </a:p>
          <a:p>
            <a:pPr lvl="1"/>
            <a:r>
              <a:rPr lang="en-US"/>
              <a:t>PI for Multi-Site Alternative First Response Collective </a:t>
            </a:r>
          </a:p>
          <a:p>
            <a:pPr lvl="2"/>
            <a:r>
              <a:rPr lang="en-US">
                <a:cs typeface="Calibri"/>
              </a:rPr>
              <a:t>Center for Innovations in Community Safety at Georgetown Law</a:t>
            </a:r>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15</a:t>
            </a:fld>
            <a:endParaRPr lang="en-US"/>
          </a:p>
        </p:txBody>
      </p:sp>
      <p:pic>
        <p:nvPicPr>
          <p:cNvPr id="5126" name="Picture 6" descr="REL Region | About REL Southwest">
            <a:extLst>
              <a:ext uri="{FF2B5EF4-FFF2-40B4-BE49-F238E27FC236}">
                <a16:creationId xmlns:a16="http://schemas.microsoft.com/office/drawing/2014/main" id="{3973AB4B-5D19-7E8F-00C5-065E8C454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3125" cy="61864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FD8C548-A1FC-F93B-53B5-5989922D97DF}"/>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6D0D05C9-6C85-898C-99F5-229B11CB8893}"/>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4B00F118-75E9-6D31-C6D4-874201DFDBFE}"/>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780881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with a red line&#10;&#10;Description automatically generated">
            <a:extLst>
              <a:ext uri="{FF2B5EF4-FFF2-40B4-BE49-F238E27FC236}">
                <a16:creationId xmlns:a16="http://schemas.microsoft.com/office/drawing/2014/main" id="{49836D3D-CC35-4771-B150-7B9D890955B4}"/>
              </a:ext>
            </a:extLst>
          </p:cNvPr>
          <p:cNvPicPr>
            <a:picLocks noChangeAspect="1"/>
          </p:cNvPicPr>
          <p:nvPr/>
        </p:nvPicPr>
        <p:blipFill>
          <a:blip r:embed="rId3"/>
          <a:stretch>
            <a:fillRect/>
          </a:stretch>
        </p:blipFill>
        <p:spPr>
          <a:xfrm>
            <a:off x="5872512" y="2422896"/>
            <a:ext cx="5484093" cy="3127170"/>
          </a:xfrm>
          <a:prstGeom prst="rect">
            <a:avLst/>
          </a:prstGeom>
          <a:ln>
            <a:noFill/>
          </a:ln>
        </p:spPr>
      </p:pic>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RISE Summative Evaluation Design</a:t>
            </a:r>
          </a:p>
        </p:txBody>
      </p:sp>
      <p:sp>
        <p:nvSpPr>
          <p:cNvPr id="16" name="Content Placeholder 3">
            <a:extLst>
              <a:ext uri="{FF2B5EF4-FFF2-40B4-BE49-F238E27FC236}">
                <a16:creationId xmlns:a16="http://schemas.microsoft.com/office/drawing/2014/main" id="{55B2FBBF-F687-0F05-8591-88E5778179CF}"/>
              </a:ext>
            </a:extLst>
          </p:cNvPr>
          <p:cNvSpPr>
            <a:spLocks noGrp="1"/>
          </p:cNvSpPr>
          <p:nvPr>
            <p:ph sz="quarter" idx="17"/>
          </p:nvPr>
        </p:nvSpPr>
        <p:spPr>
          <a:xfrm>
            <a:off x="457202" y="1307592"/>
            <a:ext cx="11274425" cy="1309276"/>
          </a:xfrm>
        </p:spPr>
        <p:txBody>
          <a:bodyPr vert="horz" lIns="0" tIns="0" rIns="0" bIns="0" rtlCol="0" anchor="t">
            <a:normAutofit/>
          </a:bodyPr>
          <a:lstStyle/>
          <a:p>
            <a:pPr marL="0" indent="0">
              <a:buNone/>
            </a:pPr>
            <a:r>
              <a:rPr lang="en-US" b="1"/>
              <a:t>Difference-in-differences impact designs with synthetic controls are the strongest</a:t>
            </a:r>
            <a:r>
              <a:rPr lang="en-US"/>
              <a:t> quasi-experimental method for estimating CVI program impacts (</a:t>
            </a:r>
            <a:r>
              <a:rPr lang="en-US">
                <a:hlinkClick r:id="rId4"/>
              </a:rPr>
              <a:t>Braga et al., 2013</a:t>
            </a:r>
            <a:r>
              <a:rPr lang="en-US"/>
              <a:t>).</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16</a:t>
            </a:fld>
            <a:endParaRPr lang="en-US"/>
          </a:p>
        </p:txBody>
      </p:sp>
      <p:pic>
        <p:nvPicPr>
          <p:cNvPr id="10" name="Picture 9" descr="A logo with orange and white text&#10;&#10;Description automatically generated">
            <a:extLst>
              <a:ext uri="{FF2B5EF4-FFF2-40B4-BE49-F238E27FC236}">
                <a16:creationId xmlns:a16="http://schemas.microsoft.com/office/drawing/2014/main" id="{490E41F5-7C1F-D031-BF20-FA16DBF0C1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65508" y="0"/>
            <a:ext cx="1426492" cy="1454577"/>
          </a:xfrm>
          <a:prstGeom prst="rect">
            <a:avLst/>
          </a:prstGeom>
          <a:ln>
            <a:noFill/>
          </a:ln>
        </p:spPr>
      </p:pic>
      <p:pic>
        <p:nvPicPr>
          <p:cNvPr id="13" name="Picture 12">
            <a:extLst>
              <a:ext uri="{FF2B5EF4-FFF2-40B4-BE49-F238E27FC236}">
                <a16:creationId xmlns:a16="http://schemas.microsoft.com/office/drawing/2014/main" id="{0F2EFA6D-0051-47E7-BEA8-C2CECC7A2408}"/>
              </a:ext>
            </a:extLst>
          </p:cNvPr>
          <p:cNvPicPr>
            <a:picLocks noChangeAspect="1"/>
          </p:cNvPicPr>
          <p:nvPr/>
        </p:nvPicPr>
        <p:blipFill rotWithShape="1">
          <a:blip r:embed="rId7"/>
          <a:srcRect l="8286" t="-6193" r="7618" b="10941"/>
          <a:stretch/>
        </p:blipFill>
        <p:spPr>
          <a:xfrm>
            <a:off x="457200" y="65696"/>
            <a:ext cx="55337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80E6935B-DC3E-8661-5CEA-4DB8ADA848C4}"/>
              </a:ext>
            </a:extLst>
          </p:cNvPr>
          <p:cNvPicPr>
            <a:picLocks noChangeAspect="1"/>
          </p:cNvPicPr>
          <p:nvPr/>
        </p:nvPicPr>
        <p:blipFill>
          <a:blip r:embed="rId8"/>
          <a:srcRect/>
          <a:stretch/>
        </p:blipFill>
        <p:spPr>
          <a:xfrm>
            <a:off x="1088538" y="45525"/>
            <a:ext cx="568811" cy="568811"/>
          </a:xfrm>
          <a:prstGeom prst="rect">
            <a:avLst/>
          </a:prstGeom>
        </p:spPr>
      </p:pic>
      <p:sp>
        <p:nvSpPr>
          <p:cNvPr id="17" name="Text Placeholder 5">
            <a:extLst>
              <a:ext uri="{FF2B5EF4-FFF2-40B4-BE49-F238E27FC236}">
                <a16:creationId xmlns:a16="http://schemas.microsoft.com/office/drawing/2014/main" id="{D1327328-09AF-C421-C442-0B72633E71C1}"/>
              </a:ext>
            </a:extLst>
          </p:cNvPr>
          <p:cNvSpPr>
            <a:spLocks noGrp="1"/>
          </p:cNvSpPr>
          <p:nvPr>
            <p:ph type="body" sz="quarter" idx="14"/>
          </p:nvPr>
        </p:nvSpPr>
        <p:spPr>
          <a:xfrm>
            <a:off x="457200" y="5733499"/>
            <a:ext cx="5638799" cy="365125"/>
          </a:xfrm>
        </p:spPr>
        <p:txBody>
          <a:bodyPr/>
          <a:lstStyle/>
          <a:p>
            <a:r>
              <a:rPr lang="en-US" sz="1200"/>
              <a:t>Note: CVI = Community Violence Intervention</a:t>
            </a:r>
          </a:p>
        </p:txBody>
      </p:sp>
      <p:sp>
        <p:nvSpPr>
          <p:cNvPr id="18" name="TextBox 17">
            <a:extLst>
              <a:ext uri="{FF2B5EF4-FFF2-40B4-BE49-F238E27FC236}">
                <a16:creationId xmlns:a16="http://schemas.microsoft.com/office/drawing/2014/main" id="{F1B0B250-1A8F-2D3F-9BBD-B57F7BE89D20}"/>
              </a:ext>
            </a:extLst>
          </p:cNvPr>
          <p:cNvSpPr txBox="1"/>
          <p:nvPr/>
        </p:nvSpPr>
        <p:spPr>
          <a:xfrm>
            <a:off x="384773" y="2312846"/>
            <a:ext cx="54142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 panose="020B0604020202020204" pitchFamily="34" charset="0"/>
              <a:buChar char="•"/>
            </a:pPr>
            <a:r>
              <a:rPr lang="en-US" sz="2000" b="1"/>
              <a:t>Difference-in-differences</a:t>
            </a:r>
            <a:r>
              <a:rPr lang="en-US" sz="2000"/>
              <a:t> designs enable AIR to </a:t>
            </a:r>
            <a:r>
              <a:rPr lang="en-US" sz="2000" b="1">
                <a:solidFill>
                  <a:srgbClr val="FF0000"/>
                </a:solidFill>
              </a:rPr>
              <a:t>estimate relative changes </a:t>
            </a:r>
            <a:r>
              <a:rPr lang="en-US" sz="2000"/>
              <a:t>between served and </a:t>
            </a:r>
            <a:r>
              <a:rPr lang="en-US" sz="2000" err="1"/>
              <a:t>nonserved</a:t>
            </a:r>
            <a:r>
              <a:rPr lang="en-US" sz="2000"/>
              <a:t> zip codes, before and after RISE implementation.</a:t>
            </a:r>
          </a:p>
        </p:txBody>
      </p:sp>
      <p:grpSp>
        <p:nvGrpSpPr>
          <p:cNvPr id="3" name="Group 2">
            <a:extLst>
              <a:ext uri="{FF2B5EF4-FFF2-40B4-BE49-F238E27FC236}">
                <a16:creationId xmlns:a16="http://schemas.microsoft.com/office/drawing/2014/main" id="{CB4D9574-23A9-6C9E-46E2-CE252824B66F}"/>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7D76DEB1-88C7-2870-FEA6-E2DA3B075130}"/>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Description automatically generated">
              <a:extLst>
                <a:ext uri="{FF2B5EF4-FFF2-40B4-BE49-F238E27FC236}">
                  <a16:creationId xmlns:a16="http://schemas.microsoft.com/office/drawing/2014/main" id="{4EE5CB5F-AA18-5B5B-0E40-7FC16F08B008}"/>
                </a:ext>
              </a:extLst>
            </p:cNvPr>
            <p:cNvPicPr>
              <a:picLocks noChangeAspect="1"/>
            </p:cNvPicPr>
            <p:nvPr/>
          </p:nvPicPr>
          <p:blipFill rotWithShape="1">
            <a:blip r:embed="rId9"/>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65600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77842C-1456-E26A-2AF4-6C285CD37A49}"/>
              </a:ext>
            </a:extLst>
          </p:cNvPr>
          <p:cNvPicPr>
            <a:picLocks noChangeAspect="1"/>
          </p:cNvPicPr>
          <p:nvPr/>
        </p:nvPicPr>
        <p:blipFill>
          <a:blip r:embed="rId3"/>
          <a:stretch>
            <a:fillRect/>
          </a:stretch>
        </p:blipFill>
        <p:spPr>
          <a:xfrm>
            <a:off x="5868390" y="2424546"/>
            <a:ext cx="5868390" cy="3384468"/>
          </a:xfrm>
          <a:prstGeom prst="rect">
            <a:avLst/>
          </a:prstGeom>
        </p:spPr>
      </p:pic>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RISE Summative Evaluation Design</a:t>
            </a:r>
          </a:p>
        </p:txBody>
      </p:sp>
      <p:sp>
        <p:nvSpPr>
          <p:cNvPr id="4" name="Content Placeholder 3">
            <a:extLst>
              <a:ext uri="{FF2B5EF4-FFF2-40B4-BE49-F238E27FC236}">
                <a16:creationId xmlns:a16="http://schemas.microsoft.com/office/drawing/2014/main" id="{55B2FBBF-F687-0F05-8591-88E5778179CF}"/>
              </a:ext>
            </a:extLst>
          </p:cNvPr>
          <p:cNvSpPr>
            <a:spLocks noGrp="1"/>
          </p:cNvSpPr>
          <p:nvPr>
            <p:ph sz="quarter" idx="17"/>
          </p:nvPr>
        </p:nvSpPr>
        <p:spPr>
          <a:xfrm>
            <a:off x="457202" y="1307592"/>
            <a:ext cx="11274425" cy="4498848"/>
          </a:xfrm>
        </p:spPr>
        <p:txBody>
          <a:bodyPr vert="horz" lIns="0" tIns="0" rIns="0" bIns="0" rtlCol="0" anchor="t">
            <a:normAutofit/>
          </a:bodyPr>
          <a:lstStyle/>
          <a:p>
            <a:pPr marL="0" indent="0">
              <a:buNone/>
            </a:pPr>
            <a:r>
              <a:rPr lang="en-US" b="1"/>
              <a:t>Difference-in-differences impact designs with synthetic controls are the strongest </a:t>
            </a:r>
            <a:r>
              <a:rPr lang="en-US"/>
              <a:t>quasi-experimental method for estimating CVI program impacts (</a:t>
            </a:r>
            <a:r>
              <a:rPr lang="en-US">
                <a:hlinkClick r:id="rId4"/>
              </a:rPr>
              <a:t>Braga et al., 2013</a:t>
            </a:r>
            <a:r>
              <a:rPr lang="en-US"/>
              <a:t>).</a:t>
            </a:r>
          </a:p>
          <a:p>
            <a:pPr marL="0" indent="0">
              <a:buNone/>
            </a:pPr>
            <a:br>
              <a:rPr lang="en-US" b="1"/>
            </a:br>
            <a:endParaRPr lang="en-US" b="1"/>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17</a:t>
            </a:fld>
            <a:endParaRPr lang="en-US"/>
          </a:p>
        </p:txBody>
      </p:sp>
      <p:grpSp>
        <p:nvGrpSpPr>
          <p:cNvPr id="23" name="Group 22">
            <a:extLst>
              <a:ext uri="{FF2B5EF4-FFF2-40B4-BE49-F238E27FC236}">
                <a16:creationId xmlns:a16="http://schemas.microsoft.com/office/drawing/2014/main" id="{5845B253-792E-BE3F-612F-8404812323ED}"/>
              </a:ext>
            </a:extLst>
          </p:cNvPr>
          <p:cNvGrpSpPr/>
          <p:nvPr/>
        </p:nvGrpSpPr>
        <p:grpSpPr>
          <a:xfrm>
            <a:off x="9744743" y="4300900"/>
            <a:ext cx="1908119" cy="654541"/>
            <a:chOff x="9770021" y="4579527"/>
            <a:chExt cx="1527873" cy="383843"/>
          </a:xfrm>
        </p:grpSpPr>
        <p:sp>
          <p:nvSpPr>
            <p:cNvPr id="25" name="Right Brace 24">
              <a:extLst>
                <a:ext uri="{FF2B5EF4-FFF2-40B4-BE49-F238E27FC236}">
                  <a16:creationId xmlns:a16="http://schemas.microsoft.com/office/drawing/2014/main" id="{79EF390A-8AB0-4981-7060-2E6F528DB7BF}"/>
                </a:ext>
              </a:extLst>
            </p:cNvPr>
            <p:cNvSpPr/>
            <p:nvPr/>
          </p:nvSpPr>
          <p:spPr>
            <a:xfrm>
              <a:off x="9770021" y="4579527"/>
              <a:ext cx="72503" cy="38384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93581430-60B0-BA12-ADB3-4DF5423839EE}"/>
                </a:ext>
              </a:extLst>
            </p:cNvPr>
            <p:cNvSpPr txBox="1"/>
            <p:nvPr/>
          </p:nvSpPr>
          <p:spPr>
            <a:xfrm>
              <a:off x="9842526" y="4673449"/>
              <a:ext cx="1455368" cy="198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Calibri"/>
                  <a:cs typeface="Calibri"/>
                </a:rPr>
                <a:t>treatment effect</a:t>
              </a:r>
            </a:p>
          </p:txBody>
        </p:sp>
      </p:grpSp>
      <p:sp>
        <p:nvSpPr>
          <p:cNvPr id="27" name="TextBox 26">
            <a:extLst>
              <a:ext uri="{FF2B5EF4-FFF2-40B4-BE49-F238E27FC236}">
                <a16:creationId xmlns:a16="http://schemas.microsoft.com/office/drawing/2014/main" id="{B8180EC6-E334-1AE2-D72B-92EDAC6C4D51}"/>
              </a:ext>
            </a:extLst>
          </p:cNvPr>
          <p:cNvSpPr txBox="1"/>
          <p:nvPr/>
        </p:nvSpPr>
        <p:spPr>
          <a:xfrm>
            <a:off x="384466" y="2314497"/>
            <a:ext cx="5414212"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 panose="020B0604020202020204" pitchFamily="34" charset="0"/>
              <a:buChar char="•"/>
            </a:pPr>
            <a:r>
              <a:rPr lang="en-US" sz="2000" b="1"/>
              <a:t>Difference-in-differences</a:t>
            </a:r>
            <a:r>
              <a:rPr lang="en-US" sz="2000"/>
              <a:t> designs enable AIR to </a:t>
            </a:r>
            <a:r>
              <a:rPr lang="en-US" sz="2000" b="1">
                <a:solidFill>
                  <a:srgbClr val="FF0000"/>
                </a:solidFill>
              </a:rPr>
              <a:t>estimate relative changes </a:t>
            </a:r>
            <a:r>
              <a:rPr lang="en-US" sz="2000"/>
              <a:t>between served and </a:t>
            </a:r>
            <a:r>
              <a:rPr lang="en-US" sz="2000" err="1"/>
              <a:t>nonserved</a:t>
            </a:r>
            <a:r>
              <a:rPr lang="en-US" sz="2000"/>
              <a:t> zip codes, before and after RISE implementation.</a:t>
            </a:r>
          </a:p>
          <a:p>
            <a:pPr marL="285750" indent="-285750">
              <a:spcBef>
                <a:spcPts val="1200"/>
              </a:spcBef>
              <a:buFont typeface="Arial" panose="020B0604020202020204" pitchFamily="34" charset="0"/>
              <a:buChar char="•"/>
            </a:pPr>
            <a:r>
              <a:rPr lang="en-US" sz="2000" b="1"/>
              <a:t>Synthetic controls </a:t>
            </a:r>
            <a:r>
              <a:rPr lang="en-US" sz="2000"/>
              <a:t>build the </a:t>
            </a:r>
            <a:r>
              <a:rPr lang="en-US" sz="2000" b="1">
                <a:solidFill>
                  <a:srgbClr val="FF0000"/>
                </a:solidFill>
              </a:rPr>
              <a:t>strongest statistical comparison </a:t>
            </a:r>
            <a:r>
              <a:rPr lang="en-US" sz="2000"/>
              <a:t>to account for pre-intervention differences between served and </a:t>
            </a:r>
            <a:r>
              <a:rPr lang="en-US" sz="2000" err="1"/>
              <a:t>nonserved</a:t>
            </a:r>
            <a:r>
              <a:rPr lang="en-US" sz="2000"/>
              <a:t> zip codes, decreasing the potential for bias.</a:t>
            </a:r>
            <a:endParaRPr lang="en-US" sz="1600"/>
          </a:p>
        </p:txBody>
      </p:sp>
      <p:pic>
        <p:nvPicPr>
          <p:cNvPr id="31" name="Picture 30" descr="A logo with orange and white text&#10;&#10;Description automatically generated">
            <a:extLst>
              <a:ext uri="{FF2B5EF4-FFF2-40B4-BE49-F238E27FC236}">
                <a16:creationId xmlns:a16="http://schemas.microsoft.com/office/drawing/2014/main" id="{2650F36A-374E-222A-C208-3279F03B67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65508" y="0"/>
            <a:ext cx="1426492" cy="1454577"/>
          </a:xfrm>
          <a:prstGeom prst="rect">
            <a:avLst/>
          </a:prstGeom>
          <a:ln>
            <a:noFill/>
          </a:ln>
        </p:spPr>
      </p:pic>
      <p:pic>
        <p:nvPicPr>
          <p:cNvPr id="7" name="Picture 6">
            <a:extLst>
              <a:ext uri="{FF2B5EF4-FFF2-40B4-BE49-F238E27FC236}">
                <a16:creationId xmlns:a16="http://schemas.microsoft.com/office/drawing/2014/main" id="{0FC5DBC9-E224-0A61-C1B2-57FBCE3A2076}"/>
              </a:ext>
            </a:extLst>
          </p:cNvPr>
          <p:cNvPicPr>
            <a:picLocks noChangeAspect="1"/>
          </p:cNvPicPr>
          <p:nvPr/>
        </p:nvPicPr>
        <p:blipFill rotWithShape="1">
          <a:blip r:embed="rId7"/>
          <a:srcRect l="8286" t="-6193" r="7618" b="10941"/>
          <a:stretch/>
        </p:blipFill>
        <p:spPr>
          <a:xfrm>
            <a:off x="457200" y="65696"/>
            <a:ext cx="55337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805E21C-BC15-6B49-E4E4-33A6AD8993B4}"/>
              </a:ext>
            </a:extLst>
          </p:cNvPr>
          <p:cNvPicPr>
            <a:picLocks noChangeAspect="1"/>
          </p:cNvPicPr>
          <p:nvPr/>
        </p:nvPicPr>
        <p:blipFill>
          <a:blip r:embed="rId8"/>
          <a:srcRect/>
          <a:stretch/>
        </p:blipFill>
        <p:spPr>
          <a:xfrm>
            <a:off x="1088538" y="45525"/>
            <a:ext cx="568811" cy="568811"/>
          </a:xfrm>
          <a:prstGeom prst="rect">
            <a:avLst/>
          </a:prstGeom>
        </p:spPr>
      </p:pic>
      <p:sp>
        <p:nvSpPr>
          <p:cNvPr id="10" name="Text Placeholder 5">
            <a:extLst>
              <a:ext uri="{FF2B5EF4-FFF2-40B4-BE49-F238E27FC236}">
                <a16:creationId xmlns:a16="http://schemas.microsoft.com/office/drawing/2014/main" id="{50CCC159-F853-0F09-54C1-12E9BC34C7DB}"/>
              </a:ext>
            </a:extLst>
          </p:cNvPr>
          <p:cNvSpPr>
            <a:spLocks noGrp="1"/>
          </p:cNvSpPr>
          <p:nvPr>
            <p:ph type="body" sz="quarter" idx="14"/>
          </p:nvPr>
        </p:nvSpPr>
        <p:spPr>
          <a:xfrm>
            <a:off x="458724" y="5751581"/>
            <a:ext cx="5638799" cy="365125"/>
          </a:xfrm>
        </p:spPr>
        <p:txBody>
          <a:bodyPr/>
          <a:lstStyle/>
          <a:p>
            <a:r>
              <a:rPr lang="en-US" sz="1200"/>
              <a:t>Note: CVI = Community Violence Intervention</a:t>
            </a:r>
          </a:p>
        </p:txBody>
      </p:sp>
      <p:grpSp>
        <p:nvGrpSpPr>
          <p:cNvPr id="3" name="Group 2">
            <a:extLst>
              <a:ext uri="{FF2B5EF4-FFF2-40B4-BE49-F238E27FC236}">
                <a16:creationId xmlns:a16="http://schemas.microsoft.com/office/drawing/2014/main" id="{B2B4A7C6-C176-D19C-1945-C789390613AB}"/>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D90CE167-C0CE-338B-88D4-5402DE06B998}"/>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blue text&#10;&#10;Description automatically generated">
              <a:extLst>
                <a:ext uri="{FF2B5EF4-FFF2-40B4-BE49-F238E27FC236}">
                  <a16:creationId xmlns:a16="http://schemas.microsoft.com/office/drawing/2014/main" id="{03708B97-31A9-8058-691B-5B51D857B399}"/>
                </a:ext>
              </a:extLst>
            </p:cNvPr>
            <p:cNvPicPr>
              <a:picLocks noChangeAspect="1"/>
            </p:cNvPicPr>
            <p:nvPr/>
          </p:nvPicPr>
          <p:blipFill rotWithShape="1">
            <a:blip r:embed="rId9"/>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6896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circle with white text and colorful people in a heart&#10;&#10;Description automatically generated">
            <a:extLst>
              <a:ext uri="{FF2B5EF4-FFF2-40B4-BE49-F238E27FC236}">
                <a16:creationId xmlns:a16="http://schemas.microsoft.com/office/drawing/2014/main" id="{03C8773C-EEF5-2090-37A3-CF920B4DBFAE}"/>
              </a:ext>
            </a:extLst>
          </p:cNvPr>
          <p:cNvPicPr>
            <a:picLocks noChangeAspect="1"/>
          </p:cNvPicPr>
          <p:nvPr/>
        </p:nvPicPr>
        <p:blipFill>
          <a:blip r:embed="rId3"/>
          <a:stretch>
            <a:fillRect/>
          </a:stretch>
        </p:blipFill>
        <p:spPr>
          <a:xfrm>
            <a:off x="10724883" y="0"/>
            <a:ext cx="1467117" cy="1454577"/>
          </a:xfrm>
          <a:prstGeom prst="rect">
            <a:avLst/>
          </a:prstGeom>
          <a:ln>
            <a:noFill/>
          </a:ln>
        </p:spPr>
      </p:pic>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HART Summative Evaluation Design</a:t>
            </a:r>
          </a:p>
        </p:txBody>
      </p:sp>
      <p:sp>
        <p:nvSpPr>
          <p:cNvPr id="4" name="Content Placeholder 3">
            <a:extLst>
              <a:ext uri="{FF2B5EF4-FFF2-40B4-BE49-F238E27FC236}">
                <a16:creationId xmlns:a16="http://schemas.microsoft.com/office/drawing/2014/main" id="{55B2FBBF-F687-0F05-8591-88E5778179CF}"/>
              </a:ext>
            </a:extLst>
          </p:cNvPr>
          <p:cNvSpPr>
            <a:spLocks noGrp="1"/>
          </p:cNvSpPr>
          <p:nvPr>
            <p:ph sz="quarter" idx="17"/>
          </p:nvPr>
        </p:nvSpPr>
        <p:spPr>
          <a:xfrm>
            <a:off x="457200" y="1308101"/>
            <a:ext cx="11274425" cy="3195320"/>
          </a:xfrm>
        </p:spPr>
        <p:txBody>
          <a:bodyPr vert="horz" lIns="0" tIns="0" rIns="0" bIns="0" rtlCol="0" anchor="t">
            <a:normAutofit/>
          </a:bodyPr>
          <a:lstStyle/>
          <a:p>
            <a:pPr marL="0" indent="0">
              <a:buNone/>
            </a:pPr>
            <a:r>
              <a:rPr lang="en-US" b="1"/>
              <a:t>Difference-in-differences impact designs are the strongest </a:t>
            </a:r>
            <a:r>
              <a:rPr lang="en-US"/>
              <a:t>quasi-experimental method for estimating AFR program impacts (</a:t>
            </a:r>
            <a:r>
              <a:rPr lang="en-US">
                <a:hlinkClick r:id="rId4"/>
              </a:rPr>
              <a:t>Dee &amp; Pyne 2022</a:t>
            </a:r>
            <a:r>
              <a:rPr lang="en-US"/>
              <a:t>).</a:t>
            </a:r>
          </a:p>
          <a:p>
            <a:r>
              <a:rPr lang="en-US"/>
              <a:t>Difference-in-differences designs allow AIR to estimate the impact of HART in served police districts compared with statistically similar </a:t>
            </a:r>
            <a:r>
              <a:rPr lang="en-US" err="1"/>
              <a:t>nonserved</a:t>
            </a:r>
            <a:r>
              <a:rPr lang="en-US"/>
              <a:t> police districts.</a:t>
            </a:r>
          </a:p>
          <a:p>
            <a:r>
              <a:rPr lang="en-US"/>
              <a:t>AIR can also leverage the variation in the timing of HART service availability to introduce a third difference or other designs (e.g., regression discontinuity).</a:t>
            </a:r>
          </a:p>
        </p:txBody>
      </p:sp>
      <p:graphicFrame>
        <p:nvGraphicFramePr>
          <p:cNvPr id="5" name="Table 4">
            <a:extLst>
              <a:ext uri="{FF2B5EF4-FFF2-40B4-BE49-F238E27FC236}">
                <a16:creationId xmlns:a16="http://schemas.microsoft.com/office/drawing/2014/main" id="{EC7863E3-22D8-0659-C6C6-A7A8C8F82A14}"/>
              </a:ext>
            </a:extLst>
          </p:cNvPr>
          <p:cNvGraphicFramePr>
            <a:graphicFrameLocks noGrp="1"/>
          </p:cNvGraphicFramePr>
          <p:nvPr>
            <p:extLst>
              <p:ext uri="{D42A27DB-BD31-4B8C-83A1-F6EECF244321}">
                <p14:modId xmlns:p14="http://schemas.microsoft.com/office/powerpoint/2010/main" val="4014795024"/>
              </p:ext>
            </p:extLst>
          </p:nvPr>
        </p:nvGraphicFramePr>
        <p:xfrm>
          <a:off x="1993566" y="4041139"/>
          <a:ext cx="8264712" cy="1508760"/>
        </p:xfrm>
        <a:graphic>
          <a:graphicData uri="http://schemas.openxmlformats.org/drawingml/2006/table">
            <a:tbl>
              <a:tblPr bandRow="1">
                <a:tableStyleId>{577794B7-0F68-450A-8CF4-2D9CDB5CE098}</a:tableStyleId>
              </a:tblPr>
              <a:tblGrid>
                <a:gridCol w="344363">
                  <a:extLst>
                    <a:ext uri="{9D8B030D-6E8A-4147-A177-3AD203B41FA5}">
                      <a16:colId xmlns:a16="http://schemas.microsoft.com/office/drawing/2014/main" val="2777922845"/>
                    </a:ext>
                  </a:extLst>
                </a:gridCol>
                <a:gridCol w="344363">
                  <a:extLst>
                    <a:ext uri="{9D8B030D-6E8A-4147-A177-3AD203B41FA5}">
                      <a16:colId xmlns:a16="http://schemas.microsoft.com/office/drawing/2014/main" val="1027559618"/>
                    </a:ext>
                  </a:extLst>
                </a:gridCol>
                <a:gridCol w="344363">
                  <a:extLst>
                    <a:ext uri="{9D8B030D-6E8A-4147-A177-3AD203B41FA5}">
                      <a16:colId xmlns:a16="http://schemas.microsoft.com/office/drawing/2014/main" val="1794566475"/>
                    </a:ext>
                  </a:extLst>
                </a:gridCol>
                <a:gridCol w="344363">
                  <a:extLst>
                    <a:ext uri="{9D8B030D-6E8A-4147-A177-3AD203B41FA5}">
                      <a16:colId xmlns:a16="http://schemas.microsoft.com/office/drawing/2014/main" val="3505481799"/>
                    </a:ext>
                  </a:extLst>
                </a:gridCol>
                <a:gridCol w="344363">
                  <a:extLst>
                    <a:ext uri="{9D8B030D-6E8A-4147-A177-3AD203B41FA5}">
                      <a16:colId xmlns:a16="http://schemas.microsoft.com/office/drawing/2014/main" val="205778134"/>
                    </a:ext>
                  </a:extLst>
                </a:gridCol>
                <a:gridCol w="344363">
                  <a:extLst>
                    <a:ext uri="{9D8B030D-6E8A-4147-A177-3AD203B41FA5}">
                      <a16:colId xmlns:a16="http://schemas.microsoft.com/office/drawing/2014/main" val="969968651"/>
                    </a:ext>
                  </a:extLst>
                </a:gridCol>
                <a:gridCol w="344363">
                  <a:extLst>
                    <a:ext uri="{9D8B030D-6E8A-4147-A177-3AD203B41FA5}">
                      <a16:colId xmlns:a16="http://schemas.microsoft.com/office/drawing/2014/main" val="889699257"/>
                    </a:ext>
                  </a:extLst>
                </a:gridCol>
                <a:gridCol w="344363">
                  <a:extLst>
                    <a:ext uri="{9D8B030D-6E8A-4147-A177-3AD203B41FA5}">
                      <a16:colId xmlns:a16="http://schemas.microsoft.com/office/drawing/2014/main" val="3721211328"/>
                    </a:ext>
                  </a:extLst>
                </a:gridCol>
                <a:gridCol w="344363">
                  <a:extLst>
                    <a:ext uri="{9D8B030D-6E8A-4147-A177-3AD203B41FA5}">
                      <a16:colId xmlns:a16="http://schemas.microsoft.com/office/drawing/2014/main" val="1248436083"/>
                    </a:ext>
                  </a:extLst>
                </a:gridCol>
                <a:gridCol w="344363">
                  <a:extLst>
                    <a:ext uri="{9D8B030D-6E8A-4147-A177-3AD203B41FA5}">
                      <a16:colId xmlns:a16="http://schemas.microsoft.com/office/drawing/2014/main" val="3480505067"/>
                    </a:ext>
                  </a:extLst>
                </a:gridCol>
                <a:gridCol w="344363">
                  <a:extLst>
                    <a:ext uri="{9D8B030D-6E8A-4147-A177-3AD203B41FA5}">
                      <a16:colId xmlns:a16="http://schemas.microsoft.com/office/drawing/2014/main" val="1808422393"/>
                    </a:ext>
                  </a:extLst>
                </a:gridCol>
                <a:gridCol w="344363">
                  <a:extLst>
                    <a:ext uri="{9D8B030D-6E8A-4147-A177-3AD203B41FA5}">
                      <a16:colId xmlns:a16="http://schemas.microsoft.com/office/drawing/2014/main" val="3206497858"/>
                    </a:ext>
                  </a:extLst>
                </a:gridCol>
                <a:gridCol w="344363">
                  <a:extLst>
                    <a:ext uri="{9D8B030D-6E8A-4147-A177-3AD203B41FA5}">
                      <a16:colId xmlns:a16="http://schemas.microsoft.com/office/drawing/2014/main" val="160333415"/>
                    </a:ext>
                  </a:extLst>
                </a:gridCol>
                <a:gridCol w="344363">
                  <a:extLst>
                    <a:ext uri="{9D8B030D-6E8A-4147-A177-3AD203B41FA5}">
                      <a16:colId xmlns:a16="http://schemas.microsoft.com/office/drawing/2014/main" val="2144010967"/>
                    </a:ext>
                  </a:extLst>
                </a:gridCol>
                <a:gridCol w="344363">
                  <a:extLst>
                    <a:ext uri="{9D8B030D-6E8A-4147-A177-3AD203B41FA5}">
                      <a16:colId xmlns:a16="http://schemas.microsoft.com/office/drawing/2014/main" val="3204637061"/>
                    </a:ext>
                  </a:extLst>
                </a:gridCol>
                <a:gridCol w="344363">
                  <a:extLst>
                    <a:ext uri="{9D8B030D-6E8A-4147-A177-3AD203B41FA5}">
                      <a16:colId xmlns:a16="http://schemas.microsoft.com/office/drawing/2014/main" val="2896038923"/>
                    </a:ext>
                  </a:extLst>
                </a:gridCol>
                <a:gridCol w="344363">
                  <a:extLst>
                    <a:ext uri="{9D8B030D-6E8A-4147-A177-3AD203B41FA5}">
                      <a16:colId xmlns:a16="http://schemas.microsoft.com/office/drawing/2014/main" val="572492828"/>
                    </a:ext>
                  </a:extLst>
                </a:gridCol>
                <a:gridCol w="344363">
                  <a:extLst>
                    <a:ext uri="{9D8B030D-6E8A-4147-A177-3AD203B41FA5}">
                      <a16:colId xmlns:a16="http://schemas.microsoft.com/office/drawing/2014/main" val="2055621389"/>
                    </a:ext>
                  </a:extLst>
                </a:gridCol>
                <a:gridCol w="344363">
                  <a:extLst>
                    <a:ext uri="{9D8B030D-6E8A-4147-A177-3AD203B41FA5}">
                      <a16:colId xmlns:a16="http://schemas.microsoft.com/office/drawing/2014/main" val="2602614411"/>
                    </a:ext>
                  </a:extLst>
                </a:gridCol>
                <a:gridCol w="344363">
                  <a:extLst>
                    <a:ext uri="{9D8B030D-6E8A-4147-A177-3AD203B41FA5}">
                      <a16:colId xmlns:a16="http://schemas.microsoft.com/office/drawing/2014/main" val="2006060156"/>
                    </a:ext>
                  </a:extLst>
                </a:gridCol>
                <a:gridCol w="344363">
                  <a:extLst>
                    <a:ext uri="{9D8B030D-6E8A-4147-A177-3AD203B41FA5}">
                      <a16:colId xmlns:a16="http://schemas.microsoft.com/office/drawing/2014/main" val="747818590"/>
                    </a:ext>
                  </a:extLst>
                </a:gridCol>
                <a:gridCol w="344363">
                  <a:extLst>
                    <a:ext uri="{9D8B030D-6E8A-4147-A177-3AD203B41FA5}">
                      <a16:colId xmlns:a16="http://schemas.microsoft.com/office/drawing/2014/main" val="3847277293"/>
                    </a:ext>
                  </a:extLst>
                </a:gridCol>
                <a:gridCol w="344363">
                  <a:extLst>
                    <a:ext uri="{9D8B030D-6E8A-4147-A177-3AD203B41FA5}">
                      <a16:colId xmlns:a16="http://schemas.microsoft.com/office/drawing/2014/main" val="3390315570"/>
                    </a:ext>
                  </a:extLst>
                </a:gridCol>
                <a:gridCol w="344363">
                  <a:extLst>
                    <a:ext uri="{9D8B030D-6E8A-4147-A177-3AD203B41FA5}">
                      <a16:colId xmlns:a16="http://schemas.microsoft.com/office/drawing/2014/main" val="1432211455"/>
                    </a:ext>
                  </a:extLst>
                </a:gridCol>
              </a:tblGrid>
              <a:tr h="227403">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FFFFFF"/>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extLst>
                  <a:ext uri="{0D108BD9-81ED-4DB2-BD59-A6C34878D82A}">
                    <a16:rowId xmlns:a16="http://schemas.microsoft.com/office/drawing/2014/main" val="962960178"/>
                  </a:ext>
                </a:extLst>
              </a:tr>
              <a:tr h="172403">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a:solidFill>
                          <a:srgbClr val="000000"/>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extLst>
                  <a:ext uri="{0D108BD9-81ED-4DB2-BD59-A6C34878D82A}">
                    <a16:rowId xmlns:a16="http://schemas.microsoft.com/office/drawing/2014/main" val="2187644684"/>
                  </a:ext>
                </a:extLst>
              </a:tr>
              <a:tr h="172403">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0" algn="ctr">
                        <a:buNone/>
                      </a:pPr>
                      <a:endParaRPr lang="en-US" sz="900" b="1" i="0">
                        <a:solidFill>
                          <a:srgbClr val="000000"/>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extLst>
                  <a:ext uri="{0D108BD9-81ED-4DB2-BD59-A6C34878D82A}">
                    <a16:rowId xmlns:a16="http://schemas.microsoft.com/office/drawing/2014/main" val="1330672794"/>
                  </a:ext>
                </a:extLst>
              </a:tr>
              <a:tr h="172403">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FFFFFF"/>
                        </a:solidFill>
                        <a:effectLst/>
                        <a:latin typeface="Calibri"/>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0">
                      <a:noFill/>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extLst>
                  <a:ext uri="{0D108BD9-81ED-4DB2-BD59-A6C34878D82A}">
                    <a16:rowId xmlns:a16="http://schemas.microsoft.com/office/drawing/2014/main" val="2008758922"/>
                  </a:ext>
                </a:extLst>
              </a:tr>
              <a:tr h="172403">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FFFFFF"/>
                        </a:solidFill>
                        <a:effectLst/>
                        <a:latin typeface="Calibri"/>
                      </a:endParaRPr>
                    </a:p>
                  </a:txBody>
                  <a:tcPr>
                    <a:lnL w="63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C2F66"/>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0">
                      <a:noFill/>
                    </a:lnR>
                    <a:lnT w="0">
                      <a:noFill/>
                    </a:lnT>
                    <a:lnB w="0">
                      <a:noFill/>
                    </a:lnB>
                    <a:noFill/>
                  </a:tcPr>
                </a:tc>
                <a:tc>
                  <a:txBody>
                    <a:bodyPr/>
                    <a:lstStyle/>
                    <a:p>
                      <a:pPr lvl="0" algn="ctr">
                        <a:buNone/>
                      </a:pPr>
                      <a:endParaRPr lang="en-US" sz="900" b="1" i="0" u="none" strike="noStrike">
                        <a:solidFill>
                          <a:srgbClr val="000000"/>
                        </a:solidFill>
                        <a:effectLst/>
                        <a:latin typeface="Calibri"/>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tc>
                  <a:txBody>
                    <a:bodyPr/>
                    <a:lstStyle/>
                    <a:p>
                      <a:pPr lvl="0" algn="ctr">
                        <a:buNone/>
                      </a:pPr>
                      <a:endParaRPr lang="en-US" sz="900" b="1" i="0" u="none" strike="noStrike">
                        <a:solidFill>
                          <a:srgbClr val="000000"/>
                        </a:solidFill>
                        <a:effectLst/>
                        <a:latin typeface="Calibri"/>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ABDC0"/>
                    </a:solidFill>
                  </a:tcPr>
                </a:tc>
                <a:extLst>
                  <a:ext uri="{0D108BD9-81ED-4DB2-BD59-A6C34878D82A}">
                    <a16:rowId xmlns:a16="http://schemas.microsoft.com/office/drawing/2014/main" val="3947151530"/>
                  </a:ext>
                </a:extLst>
              </a:tr>
              <a:tr h="172403">
                <a:tc>
                  <a:txBody>
                    <a:bodyPr/>
                    <a:lstStyle/>
                    <a:p>
                      <a:pPr algn="ctr" fontAlgn="base"/>
                      <a:r>
                        <a:rPr lang="en-US" sz="900" b="1" i="0" u="none" strike="noStrike">
                          <a:solidFill>
                            <a:srgbClr val="FFFFFF"/>
                          </a:solidFill>
                          <a:effectLst/>
                          <a:latin typeface="Calibri"/>
                        </a:rPr>
                        <a:t>7</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am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8</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am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9</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am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lvl="0" algn="ctr">
                        <a:buNone/>
                      </a:pPr>
                      <a:r>
                        <a:rPr lang="en-US" sz="900" b="1" i="0" u="none" strike="noStrike">
                          <a:solidFill>
                            <a:srgbClr val="FFFFFF"/>
                          </a:solidFill>
                          <a:effectLst/>
                          <a:latin typeface="Calibri"/>
                        </a:rPr>
                        <a:t>10</a:t>
                      </a:r>
                      <a:endParaRPr lang="en-US" b="1" i="0">
                        <a:solidFill>
                          <a:srgbClr val="FFFFFF"/>
                        </a:solidFill>
                        <a:effectLst/>
                        <a:latin typeface="Calibri"/>
                      </a:endParaRPr>
                    </a:p>
                    <a:p>
                      <a:pPr lvl="0" algn="ctr">
                        <a:buNone/>
                      </a:pPr>
                      <a:r>
                        <a:rPr lang="en-US" sz="900" b="1" i="0" u="none" strike="noStrike">
                          <a:solidFill>
                            <a:srgbClr val="FFFFFF"/>
                          </a:solidFill>
                          <a:effectLst/>
                          <a:latin typeface="Calibri"/>
                        </a:rPr>
                        <a:t>am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11</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am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12</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1</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2</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3</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4</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5</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6</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7</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8</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9</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FFFFFF"/>
                          </a:solidFill>
                          <a:effectLst/>
                          <a:latin typeface="Calibri"/>
                        </a:rPr>
                        <a:t>10</a:t>
                      </a:r>
                      <a:endParaRPr lang="en-US" b="1" i="0">
                        <a:solidFill>
                          <a:srgbClr val="FFFFFF"/>
                        </a:solidFill>
                        <a:effectLst/>
                        <a:latin typeface="Calibri"/>
                      </a:endParaRPr>
                    </a:p>
                    <a:p>
                      <a:pPr algn="ctr" fontAlgn="base"/>
                      <a:r>
                        <a:rPr lang="en-US" sz="900" b="1" i="0" u="none" strike="noStrike">
                          <a:solidFill>
                            <a:srgbClr val="FFFFFF"/>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E9F"/>
                    </a:solidFill>
                  </a:tcPr>
                </a:tc>
                <a:tc>
                  <a:txBody>
                    <a:bodyPr/>
                    <a:lstStyle/>
                    <a:p>
                      <a:pPr algn="ctr" fontAlgn="base"/>
                      <a:r>
                        <a:rPr lang="en-US" sz="900" b="1" i="0" u="none" strike="noStrike">
                          <a:solidFill>
                            <a:srgbClr val="000000"/>
                          </a:solidFill>
                          <a:effectLst/>
                          <a:latin typeface="Calibri"/>
                        </a:rPr>
                        <a:t>11</a:t>
                      </a:r>
                      <a:endParaRPr lang="en-US" b="1" i="0">
                        <a:solidFill>
                          <a:srgbClr val="FFFFFF"/>
                        </a:solidFill>
                        <a:effectLst/>
                        <a:latin typeface="Calibri"/>
                      </a:endParaRPr>
                    </a:p>
                    <a:p>
                      <a:pPr algn="ctr" fontAlgn="base"/>
                      <a:r>
                        <a:rPr lang="en-US" sz="900" b="1" i="0" u="none" strike="noStrike">
                          <a:solidFill>
                            <a:srgbClr val="000000"/>
                          </a:solidFill>
                          <a:effectLst/>
                          <a:latin typeface="Calibri"/>
                        </a:rPr>
                        <a:t>pm</a:t>
                      </a:r>
                      <a:endParaRPr lang="en-US" b="1" i="0">
                        <a:solidFill>
                          <a:srgbClr val="FFFFFF"/>
                        </a:solidFill>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1EEFC"/>
                    </a:solidFill>
                  </a:tcPr>
                </a:tc>
                <a:tc>
                  <a:txBody>
                    <a:bodyPr/>
                    <a:lstStyle/>
                    <a:p>
                      <a:pPr lvl="0" algn="ctr">
                        <a:buNone/>
                      </a:pPr>
                      <a:r>
                        <a:rPr lang="en-US" sz="900" b="1" i="0">
                          <a:solidFill>
                            <a:srgbClr val="000000"/>
                          </a:solidFill>
                          <a:effectLst/>
                          <a:latin typeface="Calibri"/>
                        </a:rPr>
                        <a:t>12am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1EEFC"/>
                    </a:solidFill>
                  </a:tcPr>
                </a:tc>
                <a:tc>
                  <a:txBody>
                    <a:bodyPr/>
                    <a:lstStyle/>
                    <a:p>
                      <a:pPr lvl="0" algn="ctr">
                        <a:buNone/>
                      </a:pPr>
                      <a:r>
                        <a:rPr lang="en-US" sz="900" b="1" i="0" u="none" strike="noStrike">
                          <a:solidFill>
                            <a:srgbClr val="000000"/>
                          </a:solidFill>
                          <a:effectLst/>
                          <a:latin typeface="Calibri"/>
                        </a:rPr>
                        <a:t>1</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1EEFC"/>
                    </a:solidFill>
                  </a:tcPr>
                </a:tc>
                <a:tc>
                  <a:txBody>
                    <a:bodyPr/>
                    <a:lstStyle/>
                    <a:p>
                      <a:pPr lvl="0" algn="ctr">
                        <a:buNone/>
                      </a:pPr>
                      <a:r>
                        <a:rPr lang="en-US" sz="900" b="1" i="0" u="none" strike="noStrike">
                          <a:solidFill>
                            <a:srgbClr val="000000"/>
                          </a:solidFill>
                          <a:effectLst/>
                          <a:latin typeface="Calibri"/>
                        </a:rPr>
                        <a:t>2</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a:solidFill>
                        <a:schemeClr val="bg1"/>
                      </a:solidFill>
                    </a:lnB>
                    <a:solidFill>
                      <a:srgbClr val="D1EEFC"/>
                    </a:solidFill>
                  </a:tcPr>
                </a:tc>
                <a:tc>
                  <a:txBody>
                    <a:bodyPr/>
                    <a:lstStyle/>
                    <a:p>
                      <a:pPr lvl="0" algn="ctr">
                        <a:buNone/>
                      </a:pPr>
                      <a:r>
                        <a:rPr lang="en-US" sz="900" b="1" i="0" u="none" strike="noStrike">
                          <a:solidFill>
                            <a:srgbClr val="000000"/>
                          </a:solidFill>
                          <a:effectLst/>
                          <a:latin typeface="Calibri"/>
                        </a:rPr>
                        <a:t>3</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0">
                      <a:noFill/>
                    </a:lnT>
                    <a:lnB w="6350">
                      <a:solidFill>
                        <a:schemeClr val="bg1"/>
                      </a:solidFill>
                    </a:lnB>
                    <a:solidFill>
                      <a:srgbClr val="D1EEFC"/>
                    </a:solidFill>
                  </a:tcPr>
                </a:tc>
                <a:tc>
                  <a:txBody>
                    <a:bodyPr/>
                    <a:lstStyle/>
                    <a:p>
                      <a:pPr lvl="0" algn="ctr">
                        <a:buNone/>
                      </a:pPr>
                      <a:r>
                        <a:rPr lang="en-US" sz="900" b="1" i="0" u="none" strike="noStrike">
                          <a:solidFill>
                            <a:srgbClr val="000000"/>
                          </a:solidFill>
                          <a:effectLst/>
                          <a:latin typeface="Calibri"/>
                        </a:rPr>
                        <a:t>4</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a:solidFill>
                        <a:schemeClr val="bg1"/>
                      </a:solidFill>
                    </a:lnB>
                    <a:solidFill>
                      <a:srgbClr val="D1EEFC"/>
                    </a:solidFill>
                  </a:tcPr>
                </a:tc>
                <a:tc>
                  <a:txBody>
                    <a:bodyPr/>
                    <a:lstStyle/>
                    <a:p>
                      <a:pPr lvl="0" algn="ctr">
                        <a:buNone/>
                      </a:pPr>
                      <a:r>
                        <a:rPr lang="en-US" sz="900" b="1" i="0" u="none" strike="noStrike">
                          <a:solidFill>
                            <a:srgbClr val="000000"/>
                          </a:solidFill>
                          <a:effectLst/>
                          <a:latin typeface="Calibri"/>
                        </a:rPr>
                        <a:t>5</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a:solidFill>
                        <a:schemeClr val="bg1"/>
                      </a:solidFill>
                    </a:lnB>
                    <a:solidFill>
                      <a:srgbClr val="D1EEFC"/>
                    </a:solidFill>
                  </a:tcPr>
                </a:tc>
                <a:tc>
                  <a:txBody>
                    <a:bodyPr/>
                    <a:lstStyle/>
                    <a:p>
                      <a:pPr lvl="0" algn="ctr">
                        <a:buNone/>
                      </a:pPr>
                      <a:r>
                        <a:rPr lang="en-US" sz="900" b="1" i="0" u="none" strike="noStrike">
                          <a:solidFill>
                            <a:srgbClr val="000000"/>
                          </a:solidFill>
                          <a:effectLst/>
                          <a:latin typeface="Calibri"/>
                        </a:rPr>
                        <a:t>6</a:t>
                      </a:r>
                      <a:endParaRPr lang="en-US" b="1" i="0">
                        <a:solidFill>
                          <a:srgbClr val="FFFFFF"/>
                        </a:solidFill>
                        <a:effectLst/>
                      </a:endParaRPr>
                    </a:p>
                    <a:p>
                      <a:pPr lvl="0" algn="ctr">
                        <a:buNone/>
                      </a:pPr>
                      <a:r>
                        <a:rPr lang="en-US" sz="900" b="1" i="0" u="none" strike="noStrike">
                          <a:solidFill>
                            <a:srgbClr val="000000"/>
                          </a:solidFill>
                          <a:effectLst/>
                          <a:latin typeface="Calibri"/>
                        </a:rPr>
                        <a:t>am</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a:solidFill>
                        <a:schemeClr val="bg1"/>
                      </a:solidFill>
                    </a:lnB>
                    <a:solidFill>
                      <a:srgbClr val="D1EEFC"/>
                    </a:solidFill>
                  </a:tcPr>
                </a:tc>
                <a:extLst>
                  <a:ext uri="{0D108BD9-81ED-4DB2-BD59-A6C34878D82A}">
                    <a16:rowId xmlns:a16="http://schemas.microsoft.com/office/drawing/2014/main" val="3254958365"/>
                  </a:ext>
                </a:extLst>
              </a:tr>
            </a:tbl>
          </a:graphicData>
        </a:graphic>
      </p:graphicFrame>
      <p:sp>
        <p:nvSpPr>
          <p:cNvPr id="10" name="TextBox 9">
            <a:extLst>
              <a:ext uri="{FF2B5EF4-FFF2-40B4-BE49-F238E27FC236}">
                <a16:creationId xmlns:a16="http://schemas.microsoft.com/office/drawing/2014/main" id="{B298A7E4-7E9E-87DB-4BA6-1243EEE27E49}"/>
              </a:ext>
            </a:extLst>
          </p:cNvPr>
          <p:cNvSpPr txBox="1"/>
          <p:nvPr/>
        </p:nvSpPr>
        <p:spPr>
          <a:xfrm>
            <a:off x="2001399" y="5545454"/>
            <a:ext cx="5495974" cy="338554"/>
          </a:xfrm>
          <a:prstGeom prst="rect">
            <a:avLst/>
          </a:prstGeom>
          <a:solidFill>
            <a:srgbClr val="006E9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ea typeface="Calibri"/>
                <a:cs typeface="Calibri"/>
              </a:rPr>
              <a:t>HART Service Hours</a:t>
            </a:r>
            <a:endParaRPr lang="en-US" sz="1200">
              <a:solidFill>
                <a:srgbClr val="FFFFFF"/>
              </a:solidFill>
              <a:ea typeface="Calibri"/>
              <a:cs typeface="Calibri"/>
            </a:endParaRPr>
          </a:p>
        </p:txBody>
      </p:sp>
      <p:sp>
        <p:nvSpPr>
          <p:cNvPr id="12" name="TextBox 11">
            <a:extLst>
              <a:ext uri="{FF2B5EF4-FFF2-40B4-BE49-F238E27FC236}">
                <a16:creationId xmlns:a16="http://schemas.microsoft.com/office/drawing/2014/main" id="{3FD97DCC-2C47-4B0B-AD06-2CE1F0359BE0}"/>
              </a:ext>
            </a:extLst>
          </p:cNvPr>
          <p:cNvSpPr txBox="1"/>
          <p:nvPr/>
        </p:nvSpPr>
        <p:spPr>
          <a:xfrm>
            <a:off x="7497424" y="5545454"/>
            <a:ext cx="2755168" cy="338554"/>
          </a:xfrm>
          <a:prstGeom prst="rect">
            <a:avLst/>
          </a:prstGeom>
          <a:solidFill>
            <a:srgbClr val="D1EEF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Calibri"/>
                <a:cs typeface="Calibri"/>
              </a:rPr>
              <a:t>HART Off Hours</a:t>
            </a:r>
            <a:endParaRPr lang="en-US" sz="1200"/>
          </a:p>
        </p:txBody>
      </p:sp>
      <p:sp>
        <p:nvSpPr>
          <p:cNvPr id="14" name="TextBox 13">
            <a:extLst>
              <a:ext uri="{FF2B5EF4-FFF2-40B4-BE49-F238E27FC236}">
                <a16:creationId xmlns:a16="http://schemas.microsoft.com/office/drawing/2014/main" id="{137129CF-DCCF-E629-B015-FE1A1FD8C61D}"/>
              </a:ext>
            </a:extLst>
          </p:cNvPr>
          <p:cNvSpPr txBox="1"/>
          <p:nvPr/>
        </p:nvSpPr>
        <p:spPr>
          <a:xfrm rot="16200000">
            <a:off x="1265717" y="4663155"/>
            <a:ext cx="11753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00000"/>
                </a:solidFill>
                <a:ea typeface="Calibri"/>
                <a:cs typeface="Calibri"/>
              </a:rPr>
              <a:t>911 Calls</a:t>
            </a:r>
            <a:endParaRPr lang="en-US" sz="1200">
              <a:solidFill>
                <a:srgbClr val="000000"/>
              </a:solidFill>
              <a:ea typeface="Calibri"/>
              <a:cs typeface="Calibri"/>
            </a:endParaRPr>
          </a:p>
        </p:txBody>
      </p:sp>
      <p:sp>
        <p:nvSpPr>
          <p:cNvPr id="19" name="Slide Number Placeholder 4">
            <a:extLst>
              <a:ext uri="{FF2B5EF4-FFF2-40B4-BE49-F238E27FC236}">
                <a16:creationId xmlns:a16="http://schemas.microsoft.com/office/drawing/2014/main" id="{A4D9E02D-F61D-DCB3-33CE-718C6AC6C977}"/>
              </a:ext>
            </a:extLst>
          </p:cNvPr>
          <p:cNvSpPr txBox="1">
            <a:spLocks/>
          </p:cNvSpPr>
          <p:nvPr/>
        </p:nvSpPr>
        <p:spPr>
          <a:xfrm>
            <a:off x="457203" y="6422601"/>
            <a:ext cx="243015" cy="246221"/>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z="1000" smtClean="0">
                <a:solidFill>
                  <a:schemeClr val="bg2"/>
                </a:solidFill>
              </a:rPr>
              <a:pPr/>
              <a:t>18</a:t>
            </a:fld>
            <a:endParaRPr lang="en-US" sz="1000">
              <a:solidFill>
                <a:schemeClr val="bg2"/>
              </a:solidFill>
            </a:endParaRPr>
          </a:p>
        </p:txBody>
      </p:sp>
      <p:pic>
        <p:nvPicPr>
          <p:cNvPr id="3" name="Picture 2">
            <a:extLst>
              <a:ext uri="{FF2B5EF4-FFF2-40B4-BE49-F238E27FC236}">
                <a16:creationId xmlns:a16="http://schemas.microsoft.com/office/drawing/2014/main" id="{86EB85B3-DEFD-FAED-E0E3-C5A2EA60C71A}"/>
              </a:ext>
            </a:extLst>
          </p:cNvPr>
          <p:cNvPicPr>
            <a:picLocks noChangeAspect="1"/>
          </p:cNvPicPr>
          <p:nvPr/>
        </p:nvPicPr>
        <p:blipFill rotWithShape="1">
          <a:blip r:embed="rId5"/>
          <a:srcRect l="8286" t="-6193" r="7618" b="10941"/>
          <a:stretch/>
        </p:blipFill>
        <p:spPr>
          <a:xfrm>
            <a:off x="457200" y="65696"/>
            <a:ext cx="55337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B923C673-ACE6-1ACA-2A1B-8513477BB5BD}"/>
              </a:ext>
            </a:extLst>
          </p:cNvPr>
          <p:cNvPicPr>
            <a:picLocks noChangeAspect="1"/>
          </p:cNvPicPr>
          <p:nvPr/>
        </p:nvPicPr>
        <p:blipFill>
          <a:blip r:embed="rId6"/>
          <a:srcRect/>
          <a:stretch/>
        </p:blipFill>
        <p:spPr>
          <a:xfrm>
            <a:off x="1088538" y="45525"/>
            <a:ext cx="568811" cy="568811"/>
          </a:xfrm>
          <a:prstGeom prst="rect">
            <a:avLst/>
          </a:prstGeom>
        </p:spPr>
      </p:pic>
      <p:sp>
        <p:nvSpPr>
          <p:cNvPr id="8" name="Text Placeholder 5">
            <a:extLst>
              <a:ext uri="{FF2B5EF4-FFF2-40B4-BE49-F238E27FC236}">
                <a16:creationId xmlns:a16="http://schemas.microsoft.com/office/drawing/2014/main" id="{8AD00FB8-3F48-B42A-14D0-E92207BD62BC}"/>
              </a:ext>
            </a:extLst>
          </p:cNvPr>
          <p:cNvSpPr>
            <a:spLocks noGrp="1"/>
          </p:cNvSpPr>
          <p:nvPr>
            <p:ph type="body" sz="quarter" idx="14"/>
          </p:nvPr>
        </p:nvSpPr>
        <p:spPr>
          <a:xfrm>
            <a:off x="152400" y="5790649"/>
            <a:ext cx="5638799" cy="365125"/>
          </a:xfrm>
        </p:spPr>
        <p:txBody>
          <a:bodyPr/>
          <a:lstStyle/>
          <a:p>
            <a:r>
              <a:rPr lang="en-US" sz="1200"/>
              <a:t>Note: AFR = alternative first response</a:t>
            </a:r>
          </a:p>
        </p:txBody>
      </p:sp>
      <p:grpSp>
        <p:nvGrpSpPr>
          <p:cNvPr id="9" name="Group 8">
            <a:extLst>
              <a:ext uri="{FF2B5EF4-FFF2-40B4-BE49-F238E27FC236}">
                <a16:creationId xmlns:a16="http://schemas.microsoft.com/office/drawing/2014/main" id="{7EB8C701-83E8-5F4F-131E-E835A9E0676A}"/>
              </a:ext>
            </a:extLst>
          </p:cNvPr>
          <p:cNvGrpSpPr/>
          <p:nvPr/>
        </p:nvGrpSpPr>
        <p:grpSpPr>
          <a:xfrm>
            <a:off x="9428324" y="6144604"/>
            <a:ext cx="837844" cy="723888"/>
            <a:chOff x="7961660" y="244707"/>
            <a:chExt cx="1467524" cy="1275886"/>
          </a:xfrm>
        </p:grpSpPr>
        <p:sp>
          <p:nvSpPr>
            <p:cNvPr id="11" name="Rectangle 10">
              <a:extLst>
                <a:ext uri="{FF2B5EF4-FFF2-40B4-BE49-F238E27FC236}">
                  <a16:creationId xmlns:a16="http://schemas.microsoft.com/office/drawing/2014/main" id="{FA4CC655-45ED-35D5-8427-AE687620262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2AB13C90-3970-65B8-B75B-727A78E4C408}"/>
                </a:ext>
              </a:extLst>
            </p:cNvPr>
            <p:cNvPicPr>
              <a:picLocks noChangeAspect="1"/>
            </p:cNvPicPr>
            <p:nvPr/>
          </p:nvPicPr>
          <p:blipFill rotWithShape="1">
            <a:blip r:embed="rId7"/>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81114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28F7-C823-B096-A56E-FEA25694EDFC}"/>
              </a:ext>
            </a:extLst>
          </p:cNvPr>
          <p:cNvSpPr>
            <a:spLocks noGrp="1"/>
          </p:cNvSpPr>
          <p:nvPr>
            <p:ph type="ctrTitle"/>
          </p:nvPr>
        </p:nvSpPr>
        <p:spPr>
          <a:xfrm>
            <a:off x="457200" y="1267161"/>
            <a:ext cx="10515600" cy="2108110"/>
          </a:xfrm>
        </p:spPr>
        <p:txBody>
          <a:bodyPr/>
          <a:lstStyle/>
          <a:p>
            <a:r>
              <a:rPr lang="en-US"/>
              <a:t>Cost Evaluation</a:t>
            </a:r>
          </a:p>
        </p:txBody>
      </p:sp>
      <p:sp>
        <p:nvSpPr>
          <p:cNvPr id="7" name="Subtitle 6">
            <a:extLst>
              <a:ext uri="{FF2B5EF4-FFF2-40B4-BE49-F238E27FC236}">
                <a16:creationId xmlns:a16="http://schemas.microsoft.com/office/drawing/2014/main" id="{90668340-115C-BB78-82C2-6443883EA47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F74417-66FD-AD7E-A10B-06C209A9FD49}"/>
              </a:ext>
            </a:extLst>
          </p:cNvPr>
          <p:cNvSpPr>
            <a:spLocks noGrp="1"/>
          </p:cNvSpPr>
          <p:nvPr>
            <p:ph type="sldNum" sz="quarter" idx="10"/>
          </p:nvPr>
        </p:nvSpPr>
        <p:spPr>
          <a:xfrm>
            <a:off x="457203" y="6422601"/>
            <a:ext cx="243015" cy="246221"/>
          </a:xfrm>
        </p:spPr>
        <p:txBody>
          <a:bodyPr/>
          <a:lstStyle/>
          <a:p>
            <a:fld id="{7E1341B0-7904-4148-9082-6535FE1E4D20}" type="slidenum">
              <a:rPr lang="en-US" smtClean="0"/>
              <a:pPr/>
              <a:t>19</a:t>
            </a:fld>
            <a:endParaRPr lang="en-US"/>
          </a:p>
        </p:txBody>
      </p:sp>
      <p:grpSp>
        <p:nvGrpSpPr>
          <p:cNvPr id="3" name="Group 2">
            <a:extLst>
              <a:ext uri="{FF2B5EF4-FFF2-40B4-BE49-F238E27FC236}">
                <a16:creationId xmlns:a16="http://schemas.microsoft.com/office/drawing/2014/main" id="{B07E2F53-8464-5F94-97F9-D6CBE81B55E3}"/>
              </a:ext>
            </a:extLst>
          </p:cNvPr>
          <p:cNvGrpSpPr/>
          <p:nvPr/>
        </p:nvGrpSpPr>
        <p:grpSpPr>
          <a:xfrm>
            <a:off x="8369066" y="0"/>
            <a:ext cx="1467524" cy="1275886"/>
            <a:chOff x="7961660" y="244707"/>
            <a:chExt cx="1467524" cy="1275886"/>
          </a:xfrm>
        </p:grpSpPr>
        <p:sp>
          <p:nvSpPr>
            <p:cNvPr id="5" name="Rectangle 4">
              <a:extLst>
                <a:ext uri="{FF2B5EF4-FFF2-40B4-BE49-F238E27FC236}">
                  <a16:creationId xmlns:a16="http://schemas.microsoft.com/office/drawing/2014/main" id="{356144DB-EAC9-8C15-6AF9-FDD7D6ADD383}"/>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531B3A70-9865-49F6-7C4D-BE5730D8C270}"/>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0876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CF1A-613F-4195-BA52-B4B6314C9ACF}"/>
              </a:ext>
            </a:extLst>
          </p:cNvPr>
          <p:cNvSpPr>
            <a:spLocks noGrp="1"/>
          </p:cNvSpPr>
          <p:nvPr>
            <p:ph type="title"/>
          </p:nvPr>
        </p:nvSpPr>
        <p:spPr>
          <a:xfrm>
            <a:off x="458724" y="0"/>
            <a:ext cx="11274552" cy="1051560"/>
          </a:xfrm>
        </p:spPr>
        <p:txBody>
          <a:bodyPr anchor="b">
            <a:normAutofit/>
          </a:bodyPr>
          <a:lstStyle/>
          <a:p>
            <a:r>
              <a:rPr lang="en-US"/>
              <a:t>Presentation Goals</a:t>
            </a:r>
          </a:p>
        </p:txBody>
      </p:sp>
      <p:grpSp>
        <p:nvGrpSpPr>
          <p:cNvPr id="33" name="Group 32">
            <a:extLst>
              <a:ext uri="{FF2B5EF4-FFF2-40B4-BE49-F238E27FC236}">
                <a16:creationId xmlns:a16="http://schemas.microsoft.com/office/drawing/2014/main" id="{C290833F-51F1-7FA3-D535-E03FE66D20C9}"/>
              </a:ext>
            </a:extLst>
          </p:cNvPr>
          <p:cNvGrpSpPr/>
          <p:nvPr/>
        </p:nvGrpSpPr>
        <p:grpSpPr>
          <a:xfrm>
            <a:off x="457200" y="1656805"/>
            <a:ext cx="11276012" cy="3650952"/>
            <a:chOff x="457200" y="1735011"/>
            <a:chExt cx="11276012" cy="3650952"/>
          </a:xfrm>
        </p:grpSpPr>
        <p:grpSp>
          <p:nvGrpSpPr>
            <p:cNvPr id="29" name="Group 28">
              <a:extLst>
                <a:ext uri="{FF2B5EF4-FFF2-40B4-BE49-F238E27FC236}">
                  <a16:creationId xmlns:a16="http://schemas.microsoft.com/office/drawing/2014/main" id="{B73A15E1-24D9-4DA4-6C6A-5F8A01ED3D8C}"/>
                </a:ext>
              </a:extLst>
            </p:cNvPr>
            <p:cNvGrpSpPr/>
            <p:nvPr/>
          </p:nvGrpSpPr>
          <p:grpSpPr>
            <a:xfrm>
              <a:off x="457200" y="1735011"/>
              <a:ext cx="11274424" cy="731520"/>
              <a:chOff x="458788" y="1540827"/>
              <a:chExt cx="11274424" cy="731520"/>
            </a:xfrm>
          </p:grpSpPr>
          <p:sp>
            <p:nvSpPr>
              <p:cNvPr id="12" name="Rectangle: Rounded Corners 11">
                <a:extLst>
                  <a:ext uri="{FF2B5EF4-FFF2-40B4-BE49-F238E27FC236}">
                    <a16:creationId xmlns:a16="http://schemas.microsoft.com/office/drawing/2014/main" id="{823E28DC-9D53-C09A-3AC9-A22C8B011F61}"/>
                  </a:ext>
                </a:extLst>
              </p:cNvPr>
              <p:cNvSpPr/>
              <p:nvPr/>
            </p:nvSpPr>
            <p:spPr>
              <a:xfrm>
                <a:off x="458788" y="1540827"/>
                <a:ext cx="11274424" cy="731520"/>
              </a:xfrm>
              <a:prstGeom prst="roundRect">
                <a:avLst>
                  <a:gd name="adj" fmla="val 10000"/>
                </a:avLst>
              </a:prstGeom>
              <a:solidFill>
                <a:schemeClr val="bg2"/>
              </a:solidFill>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Children">
                <a:extLst>
                  <a:ext uri="{FF2B5EF4-FFF2-40B4-BE49-F238E27FC236}">
                    <a16:creationId xmlns:a16="http://schemas.microsoft.com/office/drawing/2014/main" id="{AA3A54C5-4B56-10BB-BCE8-35E8957FD969}"/>
                  </a:ext>
                </a:extLst>
              </p:cNvPr>
              <p:cNvSpPr/>
              <p:nvPr/>
            </p:nvSpPr>
            <p:spPr>
              <a:xfrm>
                <a:off x="634953" y="1540827"/>
                <a:ext cx="731520" cy="7315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6632B026-BC1A-5F5C-FD74-8FCEF7609059}"/>
                  </a:ext>
                </a:extLst>
              </p:cNvPr>
              <p:cNvSpPr/>
              <p:nvPr/>
            </p:nvSpPr>
            <p:spPr>
              <a:xfrm>
                <a:off x="1540473" y="1643128"/>
                <a:ext cx="10192738" cy="526918"/>
              </a:xfrm>
              <a:custGeom>
                <a:avLst/>
                <a:gdLst>
                  <a:gd name="connsiteX0" fmla="*/ 0 w 10192738"/>
                  <a:gd name="connsiteY0" fmla="*/ 0 h 936524"/>
                  <a:gd name="connsiteX1" fmla="*/ 10192738 w 10192738"/>
                  <a:gd name="connsiteY1" fmla="*/ 0 h 936524"/>
                  <a:gd name="connsiteX2" fmla="*/ 10192738 w 10192738"/>
                  <a:gd name="connsiteY2" fmla="*/ 936524 h 936524"/>
                  <a:gd name="connsiteX3" fmla="*/ 0 w 10192738"/>
                  <a:gd name="connsiteY3" fmla="*/ 936524 h 936524"/>
                  <a:gd name="connsiteX4" fmla="*/ 0 w 10192738"/>
                  <a:gd name="connsiteY4" fmla="*/ 0 h 9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2738" h="936524">
                    <a:moveTo>
                      <a:pt x="0" y="0"/>
                    </a:moveTo>
                    <a:lnTo>
                      <a:pt x="10192738" y="0"/>
                    </a:lnTo>
                    <a:lnTo>
                      <a:pt x="10192738" y="936524"/>
                    </a:lnTo>
                    <a:lnTo>
                      <a:pt x="0" y="9365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115" tIns="99115" rIns="99115" bIns="99115"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Calibri"/>
                  </a:rPr>
                  <a:t>Team Structure</a:t>
                </a:r>
                <a:endParaRPr lang="en-US" sz="2400" b="0" i="0" strike="sngStrike" kern="1200">
                  <a:latin typeface="Calibri"/>
                </a:endParaRPr>
              </a:p>
            </p:txBody>
          </p:sp>
        </p:grpSp>
        <p:grpSp>
          <p:nvGrpSpPr>
            <p:cNvPr id="30" name="Group 29">
              <a:extLst>
                <a:ext uri="{FF2B5EF4-FFF2-40B4-BE49-F238E27FC236}">
                  <a16:creationId xmlns:a16="http://schemas.microsoft.com/office/drawing/2014/main" id="{5AB032C1-93CD-2745-6F85-424B690B7D21}"/>
                </a:ext>
              </a:extLst>
            </p:cNvPr>
            <p:cNvGrpSpPr/>
            <p:nvPr/>
          </p:nvGrpSpPr>
          <p:grpSpPr>
            <a:xfrm>
              <a:off x="458788" y="2711483"/>
              <a:ext cx="11274424" cy="731520"/>
              <a:chOff x="458788" y="2711483"/>
              <a:chExt cx="11274424" cy="731520"/>
            </a:xfrm>
          </p:grpSpPr>
          <p:sp>
            <p:nvSpPr>
              <p:cNvPr id="15" name="Rectangle: Rounded Corners 14">
                <a:extLst>
                  <a:ext uri="{FF2B5EF4-FFF2-40B4-BE49-F238E27FC236}">
                    <a16:creationId xmlns:a16="http://schemas.microsoft.com/office/drawing/2014/main" id="{0B0CE654-5F16-6263-0F16-F7070B2333E0}"/>
                  </a:ext>
                </a:extLst>
              </p:cNvPr>
              <p:cNvSpPr/>
              <p:nvPr/>
            </p:nvSpPr>
            <p:spPr>
              <a:xfrm>
                <a:off x="458788" y="2711483"/>
                <a:ext cx="11274424" cy="731520"/>
              </a:xfrm>
              <a:prstGeom prst="roundRect">
                <a:avLst>
                  <a:gd name="adj" fmla="val 10000"/>
                </a:avLst>
              </a:prstGeom>
              <a:solidFill>
                <a:schemeClr val="bg2"/>
              </a:solidFill>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Bar chart with solid fill">
                <a:extLst>
                  <a:ext uri="{FF2B5EF4-FFF2-40B4-BE49-F238E27FC236}">
                    <a16:creationId xmlns:a16="http://schemas.microsoft.com/office/drawing/2014/main" id="{440D6E73-2294-B55B-08BD-2C70417D7B72}"/>
                  </a:ext>
                </a:extLst>
              </p:cNvPr>
              <p:cNvSpPr/>
              <p:nvPr/>
            </p:nvSpPr>
            <p:spPr>
              <a:xfrm>
                <a:off x="634953" y="2711483"/>
                <a:ext cx="731520" cy="73152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A8A72C12-C455-AA24-327B-3692F57067CC}"/>
                  </a:ext>
                </a:extLst>
              </p:cNvPr>
              <p:cNvSpPr/>
              <p:nvPr/>
            </p:nvSpPr>
            <p:spPr>
              <a:xfrm>
                <a:off x="1540473" y="2813784"/>
                <a:ext cx="10192738" cy="526918"/>
              </a:xfrm>
              <a:custGeom>
                <a:avLst/>
                <a:gdLst>
                  <a:gd name="connsiteX0" fmla="*/ 0 w 10192738"/>
                  <a:gd name="connsiteY0" fmla="*/ 0 h 936524"/>
                  <a:gd name="connsiteX1" fmla="*/ 10192738 w 10192738"/>
                  <a:gd name="connsiteY1" fmla="*/ 0 h 936524"/>
                  <a:gd name="connsiteX2" fmla="*/ 10192738 w 10192738"/>
                  <a:gd name="connsiteY2" fmla="*/ 936524 h 936524"/>
                  <a:gd name="connsiteX3" fmla="*/ 0 w 10192738"/>
                  <a:gd name="connsiteY3" fmla="*/ 936524 h 936524"/>
                  <a:gd name="connsiteX4" fmla="*/ 0 w 10192738"/>
                  <a:gd name="connsiteY4" fmla="*/ 0 h 9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2738" h="936524">
                    <a:moveTo>
                      <a:pt x="0" y="0"/>
                    </a:moveTo>
                    <a:lnTo>
                      <a:pt x="10192738" y="0"/>
                    </a:lnTo>
                    <a:lnTo>
                      <a:pt x="10192738" y="936524"/>
                    </a:lnTo>
                    <a:lnTo>
                      <a:pt x="0" y="9365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115" tIns="99115" rIns="99115" bIns="99115"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Calibri"/>
                  </a:rPr>
                  <a:t>Research Methods</a:t>
                </a:r>
                <a:endParaRPr lang="en-US" sz="2400" b="0" i="0" strike="sngStrike" kern="1200">
                  <a:latin typeface="Calibri"/>
                </a:endParaRPr>
              </a:p>
            </p:txBody>
          </p:sp>
        </p:grpSp>
        <p:grpSp>
          <p:nvGrpSpPr>
            <p:cNvPr id="31" name="Group 30">
              <a:extLst>
                <a:ext uri="{FF2B5EF4-FFF2-40B4-BE49-F238E27FC236}">
                  <a16:creationId xmlns:a16="http://schemas.microsoft.com/office/drawing/2014/main" id="{4C5DF227-D6B9-3604-FAF7-8D8DE900F607}"/>
                </a:ext>
              </a:extLst>
            </p:cNvPr>
            <p:cNvGrpSpPr/>
            <p:nvPr/>
          </p:nvGrpSpPr>
          <p:grpSpPr>
            <a:xfrm>
              <a:off x="457200" y="3682963"/>
              <a:ext cx="11274424" cy="731520"/>
              <a:chOff x="458788" y="3882138"/>
              <a:chExt cx="11274424" cy="731520"/>
            </a:xfrm>
          </p:grpSpPr>
          <p:sp>
            <p:nvSpPr>
              <p:cNvPr id="18" name="Rectangle: Rounded Corners 17">
                <a:extLst>
                  <a:ext uri="{FF2B5EF4-FFF2-40B4-BE49-F238E27FC236}">
                    <a16:creationId xmlns:a16="http://schemas.microsoft.com/office/drawing/2014/main" id="{F578390F-B19E-BB8A-3B04-A2319A09F10C}"/>
                  </a:ext>
                </a:extLst>
              </p:cNvPr>
              <p:cNvSpPr/>
              <p:nvPr/>
            </p:nvSpPr>
            <p:spPr>
              <a:xfrm>
                <a:off x="458788" y="3882138"/>
                <a:ext cx="11274424" cy="731520"/>
              </a:xfrm>
              <a:prstGeom prst="roundRect">
                <a:avLst>
                  <a:gd name="adj" fmla="val 10000"/>
                </a:avLst>
              </a:prstGeom>
              <a:solidFill>
                <a:schemeClr val="bg2"/>
              </a:solidFill>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Rectangle 18">
                <a:extLst>
                  <a:ext uri="{FF2B5EF4-FFF2-40B4-BE49-F238E27FC236}">
                    <a16:creationId xmlns:a16="http://schemas.microsoft.com/office/drawing/2014/main" id="{FB053344-FF45-9611-9A3A-786CCF6960CC}"/>
                  </a:ext>
                </a:extLst>
              </p:cNvPr>
              <p:cNvSpPr/>
              <p:nvPr/>
            </p:nvSpPr>
            <p:spPr>
              <a:xfrm>
                <a:off x="634953" y="3882138"/>
                <a:ext cx="731520" cy="731520"/>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9D16093D-64F4-3AED-CC1E-8FCE27488E81}"/>
                  </a:ext>
                </a:extLst>
              </p:cNvPr>
              <p:cNvSpPr/>
              <p:nvPr/>
            </p:nvSpPr>
            <p:spPr>
              <a:xfrm>
                <a:off x="1540473" y="3984439"/>
                <a:ext cx="10192738" cy="526918"/>
              </a:xfrm>
              <a:custGeom>
                <a:avLst/>
                <a:gdLst>
                  <a:gd name="connsiteX0" fmla="*/ 0 w 10192738"/>
                  <a:gd name="connsiteY0" fmla="*/ 0 h 936524"/>
                  <a:gd name="connsiteX1" fmla="*/ 10192738 w 10192738"/>
                  <a:gd name="connsiteY1" fmla="*/ 0 h 936524"/>
                  <a:gd name="connsiteX2" fmla="*/ 10192738 w 10192738"/>
                  <a:gd name="connsiteY2" fmla="*/ 936524 h 936524"/>
                  <a:gd name="connsiteX3" fmla="*/ 0 w 10192738"/>
                  <a:gd name="connsiteY3" fmla="*/ 936524 h 936524"/>
                  <a:gd name="connsiteX4" fmla="*/ 0 w 10192738"/>
                  <a:gd name="connsiteY4" fmla="*/ 0 h 9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2738" h="936524">
                    <a:moveTo>
                      <a:pt x="0" y="0"/>
                    </a:moveTo>
                    <a:lnTo>
                      <a:pt x="10192738" y="0"/>
                    </a:lnTo>
                    <a:lnTo>
                      <a:pt x="10192738" y="936524"/>
                    </a:lnTo>
                    <a:lnTo>
                      <a:pt x="0" y="9365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115" tIns="99115" rIns="99115" bIns="99115"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Calibri"/>
                  </a:rPr>
                  <a:t>Project Timeline and </a:t>
                </a:r>
                <a:r>
                  <a:rPr lang="en-US" sz="2400">
                    <a:latin typeface="Calibri"/>
                  </a:rPr>
                  <a:t>Commitments</a:t>
                </a:r>
                <a:endParaRPr lang="en-US" sz="2400" b="0" i="0" u="none" strike="sngStrike" kern="1200" cap="none" baseline="0" noProof="0">
                  <a:latin typeface="Calibri"/>
                  <a:cs typeface="Calibri"/>
                </a:endParaRPr>
              </a:p>
            </p:txBody>
          </p:sp>
        </p:grpSp>
        <p:grpSp>
          <p:nvGrpSpPr>
            <p:cNvPr id="32" name="Group 31">
              <a:extLst>
                <a:ext uri="{FF2B5EF4-FFF2-40B4-BE49-F238E27FC236}">
                  <a16:creationId xmlns:a16="http://schemas.microsoft.com/office/drawing/2014/main" id="{6A71EA12-5019-763A-B5F9-973219B12F86}"/>
                </a:ext>
              </a:extLst>
            </p:cNvPr>
            <p:cNvGrpSpPr/>
            <p:nvPr/>
          </p:nvGrpSpPr>
          <p:grpSpPr>
            <a:xfrm>
              <a:off x="457200" y="4654443"/>
              <a:ext cx="11274424" cy="731520"/>
              <a:chOff x="458788" y="5052994"/>
              <a:chExt cx="11274424" cy="731520"/>
            </a:xfrm>
          </p:grpSpPr>
          <p:sp>
            <p:nvSpPr>
              <p:cNvPr id="21" name="Rectangle: Rounded Corners 20">
                <a:extLst>
                  <a:ext uri="{FF2B5EF4-FFF2-40B4-BE49-F238E27FC236}">
                    <a16:creationId xmlns:a16="http://schemas.microsoft.com/office/drawing/2014/main" id="{9FD45A35-CBB7-938E-3747-6E3A9EAAA686}"/>
                  </a:ext>
                </a:extLst>
              </p:cNvPr>
              <p:cNvSpPr/>
              <p:nvPr/>
            </p:nvSpPr>
            <p:spPr>
              <a:xfrm>
                <a:off x="458788" y="5052994"/>
                <a:ext cx="11274424" cy="731520"/>
              </a:xfrm>
              <a:prstGeom prst="roundRect">
                <a:avLst>
                  <a:gd name="adj" fmla="val 10000"/>
                </a:avLst>
              </a:prstGeom>
              <a:solidFill>
                <a:schemeClr val="bg2"/>
              </a:solidFill>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21" descr="Meeting with solid fill">
                <a:extLst>
                  <a:ext uri="{FF2B5EF4-FFF2-40B4-BE49-F238E27FC236}">
                    <a16:creationId xmlns:a16="http://schemas.microsoft.com/office/drawing/2014/main" id="{5DBE9BF0-1120-6FBD-BCA1-5DC9B5568222}"/>
                  </a:ext>
                </a:extLst>
              </p:cNvPr>
              <p:cNvSpPr/>
              <p:nvPr/>
            </p:nvSpPr>
            <p:spPr>
              <a:xfrm>
                <a:off x="634953" y="5052994"/>
                <a:ext cx="731520" cy="73152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31B37823-C9B3-F35E-89CA-436D902E3F12}"/>
                  </a:ext>
                </a:extLst>
              </p:cNvPr>
              <p:cNvSpPr/>
              <p:nvPr/>
            </p:nvSpPr>
            <p:spPr>
              <a:xfrm>
                <a:off x="1540473" y="5155295"/>
                <a:ext cx="10192738" cy="526918"/>
              </a:xfrm>
              <a:custGeom>
                <a:avLst/>
                <a:gdLst>
                  <a:gd name="connsiteX0" fmla="*/ 0 w 10192738"/>
                  <a:gd name="connsiteY0" fmla="*/ 0 h 936524"/>
                  <a:gd name="connsiteX1" fmla="*/ 10192738 w 10192738"/>
                  <a:gd name="connsiteY1" fmla="*/ 0 h 936524"/>
                  <a:gd name="connsiteX2" fmla="*/ 10192738 w 10192738"/>
                  <a:gd name="connsiteY2" fmla="*/ 936524 h 936524"/>
                  <a:gd name="connsiteX3" fmla="*/ 0 w 10192738"/>
                  <a:gd name="connsiteY3" fmla="*/ 936524 h 936524"/>
                  <a:gd name="connsiteX4" fmla="*/ 0 w 10192738"/>
                  <a:gd name="connsiteY4" fmla="*/ 0 h 9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2738" h="936524">
                    <a:moveTo>
                      <a:pt x="0" y="0"/>
                    </a:moveTo>
                    <a:lnTo>
                      <a:pt x="10192738" y="0"/>
                    </a:lnTo>
                    <a:lnTo>
                      <a:pt x="10192738" y="936524"/>
                    </a:lnTo>
                    <a:lnTo>
                      <a:pt x="0" y="9365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115" tIns="99115" rIns="99115" bIns="99115" numCol="1" spcCol="1270" anchor="ctr" anchorCtr="0">
                <a:noAutofit/>
              </a:bodyPr>
              <a:lstStyle/>
              <a:p>
                <a:pPr marL="0" lvl="0" indent="0" algn="l" defTabSz="1066800">
                  <a:lnSpc>
                    <a:spcPct val="100000"/>
                  </a:lnSpc>
                  <a:spcBef>
                    <a:spcPct val="0"/>
                  </a:spcBef>
                  <a:spcAft>
                    <a:spcPct val="35000"/>
                  </a:spcAft>
                  <a:buNone/>
                </a:pPr>
                <a:r>
                  <a:rPr lang="en-US" sz="2400" b="0" i="0" kern="1200"/>
                  <a:t>Questions?</a:t>
                </a:r>
                <a:endParaRPr lang="en-US" sz="2400" b="0" kern="1200"/>
              </a:p>
            </p:txBody>
          </p:sp>
        </p:grpSp>
      </p:grpSp>
      <p:sp>
        <p:nvSpPr>
          <p:cNvPr id="3" name="Slide Number Placeholder 2">
            <a:extLst>
              <a:ext uri="{FF2B5EF4-FFF2-40B4-BE49-F238E27FC236}">
                <a16:creationId xmlns:a16="http://schemas.microsoft.com/office/drawing/2014/main" id="{F9E0782B-2610-48C8-B6D7-C16834618778}"/>
              </a:ext>
            </a:extLst>
          </p:cNvPr>
          <p:cNvSpPr>
            <a:spLocks noGrp="1"/>
          </p:cNvSpPr>
          <p:nvPr>
            <p:ph type="sldNum" sz="quarter" idx="14"/>
          </p:nvPr>
        </p:nvSpPr>
        <p:spPr>
          <a:xfrm>
            <a:off x="457200" y="6422597"/>
            <a:ext cx="228600" cy="246888"/>
          </a:xfrm>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54198479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ya Escueta | Scholars@Duke profile">
            <a:extLst>
              <a:ext uri="{FF2B5EF4-FFF2-40B4-BE49-F238E27FC236}">
                <a16:creationId xmlns:a16="http://schemas.microsoft.com/office/drawing/2014/main" id="{9823FFF3-E9EA-CB58-CAF8-FE195C65F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3" r="3481" b="-2"/>
          <a:stretch/>
        </p:blipFill>
        <p:spPr bwMode="auto">
          <a:xfrm>
            <a:off x="1" y="4"/>
            <a:ext cx="5698067" cy="6208111"/>
          </a:xfrm>
          <a:prstGeom prst="rect">
            <a:avLst/>
          </a:prstGeom>
          <a:solidFill>
            <a:srgbClr val="FFFFFF"/>
          </a:solidFill>
        </p:spPr>
      </p:pic>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6094477" y="0"/>
            <a:ext cx="5638801" cy="1051560"/>
          </a:xfrm>
        </p:spPr>
        <p:txBody>
          <a:bodyPr anchor="b">
            <a:normAutofit/>
          </a:bodyPr>
          <a:lstStyle/>
          <a:p>
            <a:r>
              <a:rPr lang="en-US"/>
              <a:t>Dr. Maya Escueta</a:t>
            </a:r>
          </a:p>
        </p:txBody>
      </p:sp>
      <p:sp>
        <p:nvSpPr>
          <p:cNvPr id="6151" name="Text Placeholder 3">
            <a:extLst>
              <a:ext uri="{FF2B5EF4-FFF2-40B4-BE49-F238E27FC236}">
                <a16:creationId xmlns:a16="http://schemas.microsoft.com/office/drawing/2014/main" id="{9EA905C2-FB25-7173-3018-119DA3142B55}"/>
              </a:ext>
            </a:extLst>
          </p:cNvPr>
          <p:cNvSpPr>
            <a:spLocks noGrp="1"/>
          </p:cNvSpPr>
          <p:nvPr>
            <p:ph type="body" sz="quarter" idx="20"/>
          </p:nvPr>
        </p:nvSpPr>
        <p:spPr>
          <a:xfrm>
            <a:off x="6094475"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6094413" y="1307592"/>
            <a:ext cx="5640387" cy="4498848"/>
          </a:xfrm>
        </p:spPr>
        <p:txBody>
          <a:bodyPr vert="horz" lIns="0" tIns="0" rIns="0" bIns="0" rtlCol="0" anchor="t">
            <a:normAutofit fontScale="92500" lnSpcReduction="10000"/>
          </a:bodyPr>
          <a:lstStyle/>
          <a:p>
            <a:r>
              <a:rPr lang="en-US">
                <a:cs typeface="Arial"/>
              </a:rPr>
              <a:t>AIR Researcher</a:t>
            </a:r>
          </a:p>
          <a:p>
            <a:r>
              <a:rPr lang="en-US" b="1">
                <a:cs typeface="Arial"/>
              </a:rPr>
              <a:t>Training: </a:t>
            </a:r>
            <a:r>
              <a:rPr lang="en-US">
                <a:cs typeface="Arial"/>
              </a:rPr>
              <a:t>Economics and Public Policy</a:t>
            </a:r>
            <a:endParaRPr lang="en-US"/>
          </a:p>
          <a:p>
            <a:r>
              <a:rPr lang="en-US" b="1">
                <a:cs typeface="Arial"/>
              </a:rPr>
              <a:t>Research Interests/Expertise</a:t>
            </a:r>
            <a:endParaRPr lang="en-US" b="1">
              <a:ea typeface="Calibri"/>
              <a:cs typeface="Arial"/>
            </a:endParaRPr>
          </a:p>
          <a:p>
            <a:pPr lvl="1"/>
            <a:r>
              <a:rPr lang="en-US">
                <a:cs typeface="Arial"/>
              </a:rPr>
              <a:t>Cost and impact evaluations of social interventions that serve marginalized populations</a:t>
            </a:r>
            <a:endParaRPr lang="en-US">
              <a:ea typeface="Calibri"/>
            </a:endParaRPr>
          </a:p>
          <a:p>
            <a:pPr lvl="1"/>
            <a:r>
              <a:rPr lang="en-US">
                <a:cs typeface="Arial"/>
              </a:rPr>
              <a:t>Household violence and early trauma</a:t>
            </a:r>
            <a:endParaRPr lang="en-US">
              <a:ea typeface="Calibri"/>
              <a:cs typeface="Arial"/>
            </a:endParaRPr>
          </a:p>
          <a:p>
            <a:pPr lvl="1"/>
            <a:r>
              <a:rPr lang="en-US">
                <a:cs typeface="Arial"/>
              </a:rPr>
              <a:t>Capacity building for evidence use and decision-making</a:t>
            </a:r>
            <a:endParaRPr lang="en-US">
              <a:ea typeface="Calibri"/>
              <a:cs typeface="Arial"/>
            </a:endParaRPr>
          </a:p>
          <a:p>
            <a:r>
              <a:rPr lang="en-US" b="1">
                <a:cs typeface="Arial"/>
              </a:rPr>
              <a:t>Relevant Experience:</a:t>
            </a:r>
            <a:endParaRPr lang="en-US" b="1">
              <a:ea typeface="Calibri"/>
              <a:cs typeface="Arial"/>
            </a:endParaRPr>
          </a:p>
          <a:p>
            <a:pPr lvl="1"/>
            <a:r>
              <a:rPr lang="en-US">
                <a:ea typeface="Calibri"/>
                <a:cs typeface="Arial"/>
              </a:rPr>
              <a:t>Cost model lead on state-level projects to estimate costs of childcare and several school-based interventions </a:t>
            </a:r>
            <a:endParaRPr lang="en-US">
              <a:ea typeface="Calibri"/>
            </a:endParaRPr>
          </a:p>
          <a:p>
            <a:pPr lvl="1"/>
            <a:r>
              <a:rPr lang="en-US">
                <a:ea typeface="Calibri"/>
                <a:cs typeface="Arial"/>
              </a:rPr>
              <a:t>Quasi-experimental and experimental work examining intergenerational effects of community and household-level violence</a:t>
            </a:r>
            <a:endParaRPr lang="en-US">
              <a:ea typeface="Calibri"/>
            </a:endParaRPr>
          </a:p>
          <a:p>
            <a:pPr lvl="1"/>
            <a:endParaRPr lang="en-US">
              <a:ea typeface="Calibri"/>
            </a:endParaRPr>
          </a:p>
          <a:p>
            <a:pPr lvl="1"/>
            <a:endParaRPr lang="en-US">
              <a:ea typeface="Calibri"/>
            </a:endParaRPr>
          </a:p>
          <a:p>
            <a:pPr marL="240030" lvl="1" indent="0">
              <a:buNone/>
            </a:pPr>
            <a:endParaRPr lang="en-US">
              <a:ea typeface="Calibri"/>
            </a:endParaRPr>
          </a:p>
        </p:txBody>
      </p:sp>
      <p:sp>
        <p:nvSpPr>
          <p:cNvPr id="6153" name="Text Placeholder 5">
            <a:extLst>
              <a:ext uri="{FF2B5EF4-FFF2-40B4-BE49-F238E27FC236}">
                <a16:creationId xmlns:a16="http://schemas.microsoft.com/office/drawing/2014/main" id="{E2A3FC83-1FCE-FD56-5AB6-940548D2A1C1}"/>
              </a:ext>
            </a:extLst>
          </p:cNvPr>
          <p:cNvSpPr>
            <a:spLocks noGrp="1"/>
          </p:cNvSpPr>
          <p:nvPr>
            <p:ph type="body" sz="quarter" idx="14"/>
          </p:nvPr>
        </p:nvSpPr>
        <p:spPr>
          <a:xfrm>
            <a:off x="6096003" y="5806444"/>
            <a:ext cx="5638799" cy="365125"/>
          </a:xfrm>
        </p:spPr>
        <p:txBody>
          <a:bodyPr/>
          <a:lstStyle/>
          <a:p>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20</a:t>
            </a:fld>
            <a:endParaRPr lang="en-US"/>
          </a:p>
        </p:txBody>
      </p:sp>
      <p:grpSp>
        <p:nvGrpSpPr>
          <p:cNvPr id="2" name="Group 1">
            <a:extLst>
              <a:ext uri="{FF2B5EF4-FFF2-40B4-BE49-F238E27FC236}">
                <a16:creationId xmlns:a16="http://schemas.microsoft.com/office/drawing/2014/main" id="{7AFBC1D0-592D-5E11-9EE8-490628664D91}"/>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92431A11-0EB9-8969-4BF5-C9B868022A51}"/>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901BAA64-45C1-8BFC-A410-0C80ED9074FF}"/>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32975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Cost Evaluation</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21</a:t>
            </a:fld>
            <a:endParaRPr lang="en-US"/>
          </a:p>
        </p:txBody>
      </p:sp>
      <p:pic>
        <p:nvPicPr>
          <p:cNvPr id="3" name="Picture 2">
            <a:extLst>
              <a:ext uri="{FF2B5EF4-FFF2-40B4-BE49-F238E27FC236}">
                <a16:creationId xmlns:a16="http://schemas.microsoft.com/office/drawing/2014/main" id="{23047A56-828B-6F38-E86E-ECD1FE6981D5}"/>
              </a:ext>
            </a:extLst>
          </p:cNvPr>
          <p:cNvPicPr>
            <a:picLocks noChangeAspect="1"/>
          </p:cNvPicPr>
          <p:nvPr/>
        </p:nvPicPr>
        <p:blipFill rotWithShape="1">
          <a:blip r:embed="rId3"/>
          <a:srcRect l="5480" t="10042"/>
          <a:stretch/>
        </p:blipFill>
        <p:spPr>
          <a:xfrm>
            <a:off x="457200" y="54868"/>
            <a:ext cx="55154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 name="Group 3">
            <a:extLst>
              <a:ext uri="{FF2B5EF4-FFF2-40B4-BE49-F238E27FC236}">
                <a16:creationId xmlns:a16="http://schemas.microsoft.com/office/drawing/2014/main" id="{EFF62275-D922-BA60-7E85-CBACD18ED3D7}"/>
              </a:ext>
            </a:extLst>
          </p:cNvPr>
          <p:cNvGrpSpPr/>
          <p:nvPr/>
        </p:nvGrpSpPr>
        <p:grpSpPr>
          <a:xfrm>
            <a:off x="457202" y="1432463"/>
            <a:ext cx="11323317" cy="4440274"/>
            <a:chOff x="2139154" y="1348643"/>
            <a:chExt cx="11323317" cy="4440274"/>
          </a:xfrm>
        </p:grpSpPr>
        <p:sp>
          <p:nvSpPr>
            <p:cNvPr id="6" name="Freeform: Shape 5">
              <a:extLst>
                <a:ext uri="{FF2B5EF4-FFF2-40B4-BE49-F238E27FC236}">
                  <a16:creationId xmlns:a16="http://schemas.microsoft.com/office/drawing/2014/main" id="{91EF58D6-2E65-E5B8-90E9-F185455C6E50}"/>
                </a:ext>
              </a:extLst>
            </p:cNvPr>
            <p:cNvSpPr/>
            <p:nvPr/>
          </p:nvSpPr>
          <p:spPr>
            <a:xfrm>
              <a:off x="2139154" y="1348643"/>
              <a:ext cx="11323317" cy="1387585"/>
            </a:xfrm>
            <a:custGeom>
              <a:avLst/>
              <a:gdLst>
                <a:gd name="connsiteX0" fmla="*/ 0 w 7917088"/>
                <a:gd name="connsiteY0" fmla="*/ 138759 h 1387585"/>
                <a:gd name="connsiteX1" fmla="*/ 138759 w 7917088"/>
                <a:gd name="connsiteY1" fmla="*/ 0 h 1387585"/>
                <a:gd name="connsiteX2" fmla="*/ 7778330 w 7917088"/>
                <a:gd name="connsiteY2" fmla="*/ 0 h 1387585"/>
                <a:gd name="connsiteX3" fmla="*/ 7917089 w 7917088"/>
                <a:gd name="connsiteY3" fmla="*/ 138759 h 1387585"/>
                <a:gd name="connsiteX4" fmla="*/ 7917088 w 7917088"/>
                <a:gd name="connsiteY4" fmla="*/ 1248827 h 1387585"/>
                <a:gd name="connsiteX5" fmla="*/ 7778329 w 7917088"/>
                <a:gd name="connsiteY5" fmla="*/ 1387586 h 1387585"/>
                <a:gd name="connsiteX6" fmla="*/ 138759 w 7917088"/>
                <a:gd name="connsiteY6" fmla="*/ 1387585 h 1387585"/>
                <a:gd name="connsiteX7" fmla="*/ 0 w 7917088"/>
                <a:gd name="connsiteY7" fmla="*/ 1248826 h 1387585"/>
                <a:gd name="connsiteX8" fmla="*/ 0 w 7917088"/>
                <a:gd name="connsiteY8" fmla="*/ 138759 h 13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7088" h="1387585">
                  <a:moveTo>
                    <a:pt x="0" y="138759"/>
                  </a:moveTo>
                  <a:cubicBezTo>
                    <a:pt x="0" y="62125"/>
                    <a:pt x="62125" y="0"/>
                    <a:pt x="138759" y="0"/>
                  </a:cubicBezTo>
                  <a:lnTo>
                    <a:pt x="7778330" y="0"/>
                  </a:lnTo>
                  <a:cubicBezTo>
                    <a:pt x="7854964" y="0"/>
                    <a:pt x="7917089" y="62125"/>
                    <a:pt x="7917089" y="138759"/>
                  </a:cubicBezTo>
                  <a:cubicBezTo>
                    <a:pt x="7917089" y="508782"/>
                    <a:pt x="7917088" y="878804"/>
                    <a:pt x="7917088" y="1248827"/>
                  </a:cubicBezTo>
                  <a:cubicBezTo>
                    <a:pt x="7917088" y="1325461"/>
                    <a:pt x="7854963" y="1387586"/>
                    <a:pt x="7778329" y="1387586"/>
                  </a:cubicBezTo>
                  <a:lnTo>
                    <a:pt x="138759" y="1387585"/>
                  </a:lnTo>
                  <a:cubicBezTo>
                    <a:pt x="62125" y="1387585"/>
                    <a:pt x="0" y="1325460"/>
                    <a:pt x="0" y="1248826"/>
                  </a:cubicBezTo>
                  <a:lnTo>
                    <a:pt x="0" y="1387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8376" tIns="76200" rIns="76201" bIns="76200" numCol="1" spcCol="1270" anchor="ctr" anchorCtr="0">
              <a:noAutofit/>
            </a:bodyPr>
            <a:lstStyle/>
            <a:p>
              <a:pPr marL="574675" lvl="0" indent="-392113" algn="l" defTabSz="889000">
                <a:lnSpc>
                  <a:spcPct val="90000"/>
                </a:lnSpc>
                <a:spcBef>
                  <a:spcPct val="0"/>
                </a:spcBef>
                <a:spcAft>
                  <a:spcPct val="35000"/>
                </a:spcAft>
                <a:buNone/>
              </a:pPr>
              <a:r>
                <a:rPr lang="en-US" sz="2000" b="1" kern="1200">
                  <a:effectLst/>
                </a:rPr>
                <a:t>3a</a:t>
              </a:r>
              <a:r>
                <a:rPr lang="en-US" sz="2000" kern="1200">
                  <a:effectLst/>
                </a:rPr>
                <a:t>. What are the overall costs associated with implementing each CHVPS program, </a:t>
              </a:r>
              <a:br>
                <a:rPr lang="en-US" sz="2000" kern="1200">
                  <a:effectLst/>
                </a:rPr>
              </a:br>
              <a:r>
                <a:rPr lang="en-US" sz="2000" kern="1200">
                  <a:effectLst/>
                </a:rPr>
                <a:t>and the associated per-participant costs? </a:t>
              </a:r>
              <a:endParaRPr lang="en-US" sz="2000" kern="1200"/>
            </a:p>
          </p:txBody>
        </p:sp>
        <p:sp>
          <p:nvSpPr>
            <p:cNvPr id="7" name="Rectangle: Rounded Corners 6" descr="Children outline">
              <a:extLst>
                <a:ext uri="{FF2B5EF4-FFF2-40B4-BE49-F238E27FC236}">
                  <a16:creationId xmlns:a16="http://schemas.microsoft.com/office/drawing/2014/main" id="{1F74EC98-B17F-483F-EE64-B2ECC8C6025E}"/>
                </a:ext>
              </a:extLst>
            </p:cNvPr>
            <p:cNvSpPr/>
            <p:nvPr/>
          </p:nvSpPr>
          <p:spPr>
            <a:xfrm>
              <a:off x="2277913" y="1487401"/>
              <a:ext cx="1583417" cy="1110068"/>
            </a:xfrm>
            <a:prstGeom prst="roundRect">
              <a:avLst>
                <a:gd name="adj" fmla="val 10000"/>
              </a:avLst>
            </a:prstGeom>
            <a:blipFill>
              <a:blip r:embed="rId4">
                <a:extLst>
                  <a:ext uri="{96DAC541-7B7A-43D3-8B79-37D633B846F1}">
                    <asvg:svgBlip xmlns:asvg="http://schemas.microsoft.com/office/drawing/2016/SVG/main" r:embed="rId5"/>
                  </a:ext>
                </a:extLst>
              </a:blip>
              <a:srcRect/>
              <a:stretch>
                <a:fillRect t="-21000" b="-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8D7B9F56-4E83-841B-E69D-EFFE46AE5E9D}"/>
                </a:ext>
              </a:extLst>
            </p:cNvPr>
            <p:cNvSpPr/>
            <p:nvPr/>
          </p:nvSpPr>
          <p:spPr>
            <a:xfrm>
              <a:off x="2139154" y="2874987"/>
              <a:ext cx="11323317" cy="1387585"/>
            </a:xfrm>
            <a:custGeom>
              <a:avLst/>
              <a:gdLst>
                <a:gd name="connsiteX0" fmla="*/ 0 w 7917088"/>
                <a:gd name="connsiteY0" fmla="*/ 138759 h 1387585"/>
                <a:gd name="connsiteX1" fmla="*/ 138759 w 7917088"/>
                <a:gd name="connsiteY1" fmla="*/ 0 h 1387585"/>
                <a:gd name="connsiteX2" fmla="*/ 7778330 w 7917088"/>
                <a:gd name="connsiteY2" fmla="*/ 0 h 1387585"/>
                <a:gd name="connsiteX3" fmla="*/ 7917089 w 7917088"/>
                <a:gd name="connsiteY3" fmla="*/ 138759 h 1387585"/>
                <a:gd name="connsiteX4" fmla="*/ 7917088 w 7917088"/>
                <a:gd name="connsiteY4" fmla="*/ 1248827 h 1387585"/>
                <a:gd name="connsiteX5" fmla="*/ 7778329 w 7917088"/>
                <a:gd name="connsiteY5" fmla="*/ 1387586 h 1387585"/>
                <a:gd name="connsiteX6" fmla="*/ 138759 w 7917088"/>
                <a:gd name="connsiteY6" fmla="*/ 1387585 h 1387585"/>
                <a:gd name="connsiteX7" fmla="*/ 0 w 7917088"/>
                <a:gd name="connsiteY7" fmla="*/ 1248826 h 1387585"/>
                <a:gd name="connsiteX8" fmla="*/ 0 w 7917088"/>
                <a:gd name="connsiteY8" fmla="*/ 138759 h 13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7088" h="1387585">
                  <a:moveTo>
                    <a:pt x="0" y="138759"/>
                  </a:moveTo>
                  <a:cubicBezTo>
                    <a:pt x="0" y="62125"/>
                    <a:pt x="62125" y="0"/>
                    <a:pt x="138759" y="0"/>
                  </a:cubicBezTo>
                  <a:lnTo>
                    <a:pt x="7778330" y="0"/>
                  </a:lnTo>
                  <a:cubicBezTo>
                    <a:pt x="7854964" y="0"/>
                    <a:pt x="7917089" y="62125"/>
                    <a:pt x="7917089" y="138759"/>
                  </a:cubicBezTo>
                  <a:cubicBezTo>
                    <a:pt x="7917089" y="508782"/>
                    <a:pt x="7917088" y="878804"/>
                    <a:pt x="7917088" y="1248827"/>
                  </a:cubicBezTo>
                  <a:cubicBezTo>
                    <a:pt x="7917088" y="1325461"/>
                    <a:pt x="7854963" y="1387586"/>
                    <a:pt x="7778329" y="1387586"/>
                  </a:cubicBezTo>
                  <a:lnTo>
                    <a:pt x="138759" y="1387585"/>
                  </a:lnTo>
                  <a:cubicBezTo>
                    <a:pt x="62125" y="1387585"/>
                    <a:pt x="0" y="1325460"/>
                    <a:pt x="0" y="1248826"/>
                  </a:cubicBezTo>
                  <a:lnTo>
                    <a:pt x="0" y="1387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8376" tIns="76200" rIns="76201" bIns="76200" numCol="1" spcCol="1270" anchor="ctr" anchorCtr="0">
              <a:noAutofit/>
            </a:bodyPr>
            <a:lstStyle/>
            <a:p>
              <a:pPr marL="574675" lvl="0" indent="-392113" algn="l" defTabSz="889000">
                <a:lnSpc>
                  <a:spcPct val="90000"/>
                </a:lnSpc>
                <a:spcBef>
                  <a:spcPct val="0"/>
                </a:spcBef>
                <a:spcAft>
                  <a:spcPct val="35000"/>
                </a:spcAft>
                <a:buNone/>
              </a:pPr>
              <a:r>
                <a:rPr lang="en-US" sz="2000" b="1" kern="1200">
                  <a:effectLst/>
                </a:rPr>
                <a:t>3b</a:t>
              </a:r>
              <a:r>
                <a:rPr lang="en-US" sz="2000" kern="1200">
                  <a:effectLst/>
                </a:rPr>
                <a:t>. How are costs spread across program components and/or ingredient categories </a:t>
              </a:r>
              <a:br>
                <a:rPr lang="en-US" sz="2000" kern="1200">
                  <a:effectLst/>
                </a:rPr>
              </a:br>
              <a:r>
                <a:rPr lang="en-US" sz="2000" kern="1200">
                  <a:effectLst/>
                </a:rPr>
                <a:t>(e.g., Personnel, Materials/ Equipment, Training)? </a:t>
              </a:r>
              <a:endParaRPr lang="en-US" sz="2000" kern="1200"/>
            </a:p>
          </p:txBody>
        </p:sp>
        <p:sp>
          <p:nvSpPr>
            <p:cNvPr id="10" name="Rectangle: Rounded Corners 9" descr="Puzzle pieces outline">
              <a:extLst>
                <a:ext uri="{FF2B5EF4-FFF2-40B4-BE49-F238E27FC236}">
                  <a16:creationId xmlns:a16="http://schemas.microsoft.com/office/drawing/2014/main" id="{60781F0F-E70F-EA23-F274-8A4A9DBED5BB}"/>
                </a:ext>
              </a:extLst>
            </p:cNvPr>
            <p:cNvSpPr/>
            <p:nvPr/>
          </p:nvSpPr>
          <p:spPr>
            <a:xfrm>
              <a:off x="2284703" y="3025658"/>
              <a:ext cx="1569836" cy="1086242"/>
            </a:xfrm>
            <a:prstGeom prst="roundRect">
              <a:avLst>
                <a:gd name="adj" fmla="val 10000"/>
              </a:avLst>
            </a:prstGeom>
            <a:blipFill dpi="0" rotWithShape="1">
              <a:blip r:embed="rId6">
                <a:extLst>
                  <a:ext uri="{96DAC541-7B7A-43D3-8B79-37D633B846F1}">
                    <asvg:svgBlip xmlns:asvg="http://schemas.microsoft.com/office/drawing/2016/SVG/main" r:embed="rId7"/>
                  </a:ext>
                </a:extLst>
              </a:blip>
              <a:srcRect/>
              <a:stretch>
                <a:fillRect l="11375" t="-6799" r="9667" b="-680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EC96F988-CED9-F6AD-42DE-5022C9AFF3F0}"/>
                </a:ext>
              </a:extLst>
            </p:cNvPr>
            <p:cNvSpPr/>
            <p:nvPr/>
          </p:nvSpPr>
          <p:spPr>
            <a:xfrm>
              <a:off x="2139154" y="4401332"/>
              <a:ext cx="11323317" cy="1387585"/>
            </a:xfrm>
            <a:custGeom>
              <a:avLst/>
              <a:gdLst>
                <a:gd name="connsiteX0" fmla="*/ 0 w 7917088"/>
                <a:gd name="connsiteY0" fmla="*/ 138759 h 1387585"/>
                <a:gd name="connsiteX1" fmla="*/ 138759 w 7917088"/>
                <a:gd name="connsiteY1" fmla="*/ 0 h 1387585"/>
                <a:gd name="connsiteX2" fmla="*/ 7778330 w 7917088"/>
                <a:gd name="connsiteY2" fmla="*/ 0 h 1387585"/>
                <a:gd name="connsiteX3" fmla="*/ 7917089 w 7917088"/>
                <a:gd name="connsiteY3" fmla="*/ 138759 h 1387585"/>
                <a:gd name="connsiteX4" fmla="*/ 7917088 w 7917088"/>
                <a:gd name="connsiteY4" fmla="*/ 1248827 h 1387585"/>
                <a:gd name="connsiteX5" fmla="*/ 7778329 w 7917088"/>
                <a:gd name="connsiteY5" fmla="*/ 1387586 h 1387585"/>
                <a:gd name="connsiteX6" fmla="*/ 138759 w 7917088"/>
                <a:gd name="connsiteY6" fmla="*/ 1387585 h 1387585"/>
                <a:gd name="connsiteX7" fmla="*/ 0 w 7917088"/>
                <a:gd name="connsiteY7" fmla="*/ 1248826 h 1387585"/>
                <a:gd name="connsiteX8" fmla="*/ 0 w 7917088"/>
                <a:gd name="connsiteY8" fmla="*/ 138759 h 13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7088" h="1387585">
                  <a:moveTo>
                    <a:pt x="0" y="138759"/>
                  </a:moveTo>
                  <a:cubicBezTo>
                    <a:pt x="0" y="62125"/>
                    <a:pt x="62125" y="0"/>
                    <a:pt x="138759" y="0"/>
                  </a:cubicBezTo>
                  <a:lnTo>
                    <a:pt x="7778330" y="0"/>
                  </a:lnTo>
                  <a:cubicBezTo>
                    <a:pt x="7854964" y="0"/>
                    <a:pt x="7917089" y="62125"/>
                    <a:pt x="7917089" y="138759"/>
                  </a:cubicBezTo>
                  <a:cubicBezTo>
                    <a:pt x="7917089" y="508782"/>
                    <a:pt x="7917088" y="878804"/>
                    <a:pt x="7917088" y="1248827"/>
                  </a:cubicBezTo>
                  <a:cubicBezTo>
                    <a:pt x="7917088" y="1325461"/>
                    <a:pt x="7854963" y="1387586"/>
                    <a:pt x="7778329" y="1387586"/>
                  </a:cubicBezTo>
                  <a:lnTo>
                    <a:pt x="138759" y="1387585"/>
                  </a:lnTo>
                  <a:cubicBezTo>
                    <a:pt x="62125" y="1387585"/>
                    <a:pt x="0" y="1325460"/>
                    <a:pt x="0" y="1248826"/>
                  </a:cubicBezTo>
                  <a:lnTo>
                    <a:pt x="0" y="1387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8376" tIns="76200" rIns="76201" bIns="76200" numCol="1" spcCol="1270" anchor="ctr" anchorCtr="0">
              <a:noAutofit/>
            </a:bodyPr>
            <a:lstStyle/>
            <a:p>
              <a:pPr marL="574675" lvl="0" indent="-392113" algn="l" defTabSz="889000">
                <a:lnSpc>
                  <a:spcPct val="90000"/>
                </a:lnSpc>
                <a:spcBef>
                  <a:spcPct val="0"/>
                </a:spcBef>
                <a:spcAft>
                  <a:spcPct val="35000"/>
                </a:spcAft>
                <a:buNone/>
              </a:pPr>
              <a:r>
                <a:rPr lang="en-US" sz="2000" b="1" kern="1200">
                  <a:effectLst/>
                </a:rPr>
                <a:t>3c. </a:t>
              </a:r>
              <a:r>
                <a:rPr lang="en-US" sz="2000" kern="1200">
                  <a:effectLst/>
                </a:rPr>
                <a:t>How do costs vary by service area and location, and how are these variations </a:t>
              </a:r>
              <a:br>
                <a:rPr lang="en-US" sz="2000" kern="1200">
                  <a:effectLst/>
                </a:rPr>
              </a:br>
              <a:r>
                <a:rPr lang="en-US" sz="2000" kern="1200">
                  <a:effectLst/>
                </a:rPr>
                <a:t>related to the populations served in these areas?</a:t>
              </a:r>
              <a:endParaRPr lang="en-US" sz="2000" kern="1200"/>
            </a:p>
          </p:txBody>
        </p:sp>
        <p:sp>
          <p:nvSpPr>
            <p:cNvPr id="12" name="Rectangle: Rounded Corners 11" descr="Map with pin outline">
              <a:extLst>
                <a:ext uri="{FF2B5EF4-FFF2-40B4-BE49-F238E27FC236}">
                  <a16:creationId xmlns:a16="http://schemas.microsoft.com/office/drawing/2014/main" id="{A7553FE6-5286-D276-D2EB-D9A5A3476890}"/>
                </a:ext>
              </a:extLst>
            </p:cNvPr>
            <p:cNvSpPr/>
            <p:nvPr/>
          </p:nvSpPr>
          <p:spPr>
            <a:xfrm>
              <a:off x="2277913" y="4540090"/>
              <a:ext cx="1583417" cy="1110068"/>
            </a:xfrm>
            <a:prstGeom prst="roundRect">
              <a:avLst>
                <a:gd name="adj" fmla="val 10000"/>
              </a:avLst>
            </a:prstGeom>
            <a:blipFill>
              <a:blip r:embed="rId8">
                <a:extLst>
                  <a:ext uri="{96DAC541-7B7A-43D3-8B79-37D633B846F1}">
                    <asvg:svgBlip xmlns:asvg="http://schemas.microsoft.com/office/drawing/2016/SVG/main" r:embed="rId9"/>
                  </a:ext>
                </a:extLst>
              </a:blip>
              <a:srcRect/>
              <a:stretch>
                <a:fillRect l="4816" t="-14161" r="4816" b="-1416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8" name="Group 7">
            <a:extLst>
              <a:ext uri="{FF2B5EF4-FFF2-40B4-BE49-F238E27FC236}">
                <a16:creationId xmlns:a16="http://schemas.microsoft.com/office/drawing/2014/main" id="{EE1BD7C5-9F71-6757-9FA6-F25A552ECC36}"/>
              </a:ext>
            </a:extLst>
          </p:cNvPr>
          <p:cNvGrpSpPr/>
          <p:nvPr/>
        </p:nvGrpSpPr>
        <p:grpSpPr>
          <a:xfrm>
            <a:off x="9428324" y="6144604"/>
            <a:ext cx="837844" cy="723888"/>
            <a:chOff x="7961660" y="244707"/>
            <a:chExt cx="1467524" cy="1275886"/>
          </a:xfrm>
        </p:grpSpPr>
        <p:sp>
          <p:nvSpPr>
            <p:cNvPr id="13" name="Rectangle 12">
              <a:extLst>
                <a:ext uri="{FF2B5EF4-FFF2-40B4-BE49-F238E27FC236}">
                  <a16:creationId xmlns:a16="http://schemas.microsoft.com/office/drawing/2014/main" id="{B6FB9946-F855-0845-F82A-EEB96CD42FD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blue text&#10;&#10;Description automatically generated">
              <a:extLst>
                <a:ext uri="{FF2B5EF4-FFF2-40B4-BE49-F238E27FC236}">
                  <a16:creationId xmlns:a16="http://schemas.microsoft.com/office/drawing/2014/main" id="{E8E721EE-1C83-47B4-2A56-6C8C7B169970}"/>
                </a:ext>
              </a:extLst>
            </p:cNvPr>
            <p:cNvPicPr>
              <a:picLocks noChangeAspect="1"/>
            </p:cNvPicPr>
            <p:nvPr/>
          </p:nvPicPr>
          <p:blipFill rotWithShape="1">
            <a:blip r:embed="rId10"/>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548820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Cost Evaluation Data Sources</a:t>
            </a:r>
          </a:p>
        </p:txBody>
      </p:sp>
      <p:sp>
        <p:nvSpPr>
          <p:cNvPr id="4" name="Content Placeholder 3">
            <a:extLst>
              <a:ext uri="{FF2B5EF4-FFF2-40B4-BE49-F238E27FC236}">
                <a16:creationId xmlns:a16="http://schemas.microsoft.com/office/drawing/2014/main" id="{55B2FBBF-F687-0F05-8591-88E5778179CF}"/>
              </a:ext>
            </a:extLst>
          </p:cNvPr>
          <p:cNvSpPr>
            <a:spLocks noGrp="1"/>
          </p:cNvSpPr>
          <p:nvPr>
            <p:ph sz="quarter" idx="17"/>
          </p:nvPr>
        </p:nvSpPr>
        <p:spPr>
          <a:xfrm>
            <a:off x="457200" y="1308101"/>
            <a:ext cx="11274425" cy="1297512"/>
          </a:xfrm>
        </p:spPr>
        <p:txBody>
          <a:bodyPr>
            <a:normAutofit/>
          </a:bodyPr>
          <a:lstStyle/>
          <a:p>
            <a:r>
              <a:rPr lang="en-US"/>
              <a:t>To understand the costs associated with the community-level impacts, we will estimate the community-level and per-participant cost of implementing each of the CHVPS programs relative to a business-as-usual condition. </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22</a:t>
            </a:fld>
            <a:endParaRPr lang="en-US"/>
          </a:p>
        </p:txBody>
      </p:sp>
      <p:pic>
        <p:nvPicPr>
          <p:cNvPr id="11" name="Picture 10">
            <a:extLst>
              <a:ext uri="{FF2B5EF4-FFF2-40B4-BE49-F238E27FC236}">
                <a16:creationId xmlns:a16="http://schemas.microsoft.com/office/drawing/2014/main" id="{F91A01C6-D93F-C040-1F2E-8A30EDE2AF2E}"/>
              </a:ext>
            </a:extLst>
          </p:cNvPr>
          <p:cNvPicPr>
            <a:picLocks noChangeAspect="1"/>
          </p:cNvPicPr>
          <p:nvPr/>
        </p:nvPicPr>
        <p:blipFill rotWithShape="1">
          <a:blip r:embed="rId4"/>
          <a:srcRect l="5480" t="10042"/>
          <a:stretch/>
        </p:blipFill>
        <p:spPr>
          <a:xfrm>
            <a:off x="457200" y="54868"/>
            <a:ext cx="55154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Shape 12">
            <a:extLst>
              <a:ext uri="{FF2B5EF4-FFF2-40B4-BE49-F238E27FC236}">
                <a16:creationId xmlns:a16="http://schemas.microsoft.com/office/drawing/2014/main" id="{A996E320-0F9A-B75E-24E5-8F9B66B47E4B}"/>
              </a:ext>
            </a:extLst>
          </p:cNvPr>
          <p:cNvSpPr/>
          <p:nvPr/>
        </p:nvSpPr>
        <p:spPr>
          <a:xfrm>
            <a:off x="1956206" y="2752474"/>
            <a:ext cx="8621307" cy="683439"/>
          </a:xfrm>
          <a:custGeom>
            <a:avLst/>
            <a:gdLst>
              <a:gd name="connsiteX0" fmla="*/ 0 w 5501916"/>
              <a:gd name="connsiteY0" fmla="*/ 0 h 683437"/>
              <a:gd name="connsiteX1" fmla="*/ 5160198 w 5501916"/>
              <a:gd name="connsiteY1" fmla="*/ 0 h 683437"/>
              <a:gd name="connsiteX2" fmla="*/ 5501916 w 5501916"/>
              <a:gd name="connsiteY2" fmla="*/ 341719 h 683437"/>
              <a:gd name="connsiteX3" fmla="*/ 5160198 w 5501916"/>
              <a:gd name="connsiteY3" fmla="*/ 683437 h 683437"/>
              <a:gd name="connsiteX4" fmla="*/ 0 w 5501916"/>
              <a:gd name="connsiteY4" fmla="*/ 683437 h 683437"/>
              <a:gd name="connsiteX5" fmla="*/ 0 w 5501916"/>
              <a:gd name="connsiteY5" fmla="*/ 0 h 6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1916" h="683437">
                <a:moveTo>
                  <a:pt x="5501916" y="683436"/>
                </a:moveTo>
                <a:lnTo>
                  <a:pt x="341718" y="683436"/>
                </a:lnTo>
                <a:lnTo>
                  <a:pt x="0" y="341718"/>
                </a:lnTo>
                <a:lnTo>
                  <a:pt x="341718" y="1"/>
                </a:lnTo>
                <a:lnTo>
                  <a:pt x="5501916" y="1"/>
                </a:lnTo>
                <a:lnTo>
                  <a:pt x="5501916" y="683436"/>
                </a:lnTo>
                <a:close/>
              </a:path>
            </a:pathLst>
          </a:custGeom>
          <a:solidFill>
            <a:schemeClr val="accent3"/>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2236"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1" kern="1200"/>
              <a:t>Conduct key informant interviews with program leads.</a:t>
            </a:r>
            <a:endParaRPr lang="en-US" sz="2000" kern="1200"/>
          </a:p>
        </p:txBody>
      </p:sp>
      <p:sp>
        <p:nvSpPr>
          <p:cNvPr id="15" name="Freeform: Shape 14">
            <a:extLst>
              <a:ext uri="{FF2B5EF4-FFF2-40B4-BE49-F238E27FC236}">
                <a16:creationId xmlns:a16="http://schemas.microsoft.com/office/drawing/2014/main" id="{5A9150DE-2E82-FC71-867B-29B0C040BA88}"/>
              </a:ext>
            </a:extLst>
          </p:cNvPr>
          <p:cNvSpPr/>
          <p:nvPr/>
        </p:nvSpPr>
        <p:spPr>
          <a:xfrm>
            <a:off x="1956206" y="3592297"/>
            <a:ext cx="8621307" cy="683439"/>
          </a:xfrm>
          <a:custGeom>
            <a:avLst/>
            <a:gdLst>
              <a:gd name="connsiteX0" fmla="*/ 0 w 5501916"/>
              <a:gd name="connsiteY0" fmla="*/ 0 h 683437"/>
              <a:gd name="connsiteX1" fmla="*/ 5160198 w 5501916"/>
              <a:gd name="connsiteY1" fmla="*/ 0 h 683437"/>
              <a:gd name="connsiteX2" fmla="*/ 5501916 w 5501916"/>
              <a:gd name="connsiteY2" fmla="*/ 341719 h 683437"/>
              <a:gd name="connsiteX3" fmla="*/ 5160198 w 5501916"/>
              <a:gd name="connsiteY3" fmla="*/ 683437 h 683437"/>
              <a:gd name="connsiteX4" fmla="*/ 0 w 5501916"/>
              <a:gd name="connsiteY4" fmla="*/ 683437 h 683437"/>
              <a:gd name="connsiteX5" fmla="*/ 0 w 5501916"/>
              <a:gd name="connsiteY5" fmla="*/ 0 h 6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1916" h="683437">
                <a:moveTo>
                  <a:pt x="5501916" y="683436"/>
                </a:moveTo>
                <a:lnTo>
                  <a:pt x="341718" y="683436"/>
                </a:lnTo>
                <a:lnTo>
                  <a:pt x="0" y="341718"/>
                </a:lnTo>
                <a:lnTo>
                  <a:pt x="341718" y="1"/>
                </a:lnTo>
                <a:lnTo>
                  <a:pt x="5501916" y="1"/>
                </a:lnTo>
                <a:lnTo>
                  <a:pt x="5501916" y="683436"/>
                </a:lnTo>
                <a:close/>
              </a:path>
            </a:pathLst>
          </a:custGeom>
          <a:solidFill>
            <a:schemeClr val="accent3"/>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2236" tIns="83821" rIns="156464" bIns="83821" numCol="1" spcCol="1270" anchor="ctr" anchorCtr="0">
            <a:noAutofit/>
          </a:bodyPr>
          <a:lstStyle/>
          <a:p>
            <a:pPr marL="0" lvl="0" indent="0" algn="ctr" defTabSz="977900">
              <a:lnSpc>
                <a:spcPct val="90000"/>
              </a:lnSpc>
              <a:spcBef>
                <a:spcPct val="0"/>
              </a:spcBef>
              <a:spcAft>
                <a:spcPct val="35000"/>
              </a:spcAft>
              <a:buNone/>
            </a:pPr>
            <a:r>
              <a:rPr lang="en-US" sz="2200" kern="1200"/>
              <a:t>Request </a:t>
            </a:r>
            <a:r>
              <a:rPr lang="en-US" sz="2200" b="1" kern="1200"/>
              <a:t>extant salary databases </a:t>
            </a:r>
            <a:r>
              <a:rPr lang="en-US" sz="2200" kern="1200"/>
              <a:t>if available.</a:t>
            </a:r>
          </a:p>
        </p:txBody>
      </p:sp>
      <p:sp>
        <p:nvSpPr>
          <p:cNvPr id="17" name="Freeform: Shape 16">
            <a:extLst>
              <a:ext uri="{FF2B5EF4-FFF2-40B4-BE49-F238E27FC236}">
                <a16:creationId xmlns:a16="http://schemas.microsoft.com/office/drawing/2014/main" id="{58A1CBEE-F611-2880-3F05-C801E08C4134}"/>
              </a:ext>
            </a:extLst>
          </p:cNvPr>
          <p:cNvSpPr/>
          <p:nvPr/>
        </p:nvSpPr>
        <p:spPr>
          <a:xfrm>
            <a:off x="1956206" y="4422596"/>
            <a:ext cx="8621307" cy="683438"/>
          </a:xfrm>
          <a:custGeom>
            <a:avLst/>
            <a:gdLst>
              <a:gd name="connsiteX0" fmla="*/ 0 w 5501916"/>
              <a:gd name="connsiteY0" fmla="*/ 0 h 683437"/>
              <a:gd name="connsiteX1" fmla="*/ 5160198 w 5501916"/>
              <a:gd name="connsiteY1" fmla="*/ 0 h 683437"/>
              <a:gd name="connsiteX2" fmla="*/ 5501916 w 5501916"/>
              <a:gd name="connsiteY2" fmla="*/ 341719 h 683437"/>
              <a:gd name="connsiteX3" fmla="*/ 5160198 w 5501916"/>
              <a:gd name="connsiteY3" fmla="*/ 683437 h 683437"/>
              <a:gd name="connsiteX4" fmla="*/ 0 w 5501916"/>
              <a:gd name="connsiteY4" fmla="*/ 683437 h 683437"/>
              <a:gd name="connsiteX5" fmla="*/ 0 w 5501916"/>
              <a:gd name="connsiteY5" fmla="*/ 0 h 6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1916" h="683437">
                <a:moveTo>
                  <a:pt x="5501916" y="683436"/>
                </a:moveTo>
                <a:lnTo>
                  <a:pt x="341718" y="683436"/>
                </a:lnTo>
                <a:lnTo>
                  <a:pt x="0" y="341718"/>
                </a:lnTo>
                <a:lnTo>
                  <a:pt x="341718" y="1"/>
                </a:lnTo>
                <a:lnTo>
                  <a:pt x="5501916" y="1"/>
                </a:lnTo>
                <a:lnTo>
                  <a:pt x="5501916" y="683436"/>
                </a:lnTo>
                <a:close/>
              </a:path>
            </a:pathLst>
          </a:custGeom>
          <a:solidFill>
            <a:schemeClr val="accent3"/>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2236" tIns="83821"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Conduct implementation interviews and surveys with program staff. </a:t>
            </a:r>
            <a:endParaRPr lang="en-US" sz="2200" kern="1200"/>
          </a:p>
        </p:txBody>
      </p:sp>
      <p:sp>
        <p:nvSpPr>
          <p:cNvPr id="19" name="Freeform: Shape 18">
            <a:extLst>
              <a:ext uri="{FF2B5EF4-FFF2-40B4-BE49-F238E27FC236}">
                <a16:creationId xmlns:a16="http://schemas.microsoft.com/office/drawing/2014/main" id="{62DD4DF3-3681-AA4D-8A28-888BD8D15F49}"/>
              </a:ext>
            </a:extLst>
          </p:cNvPr>
          <p:cNvSpPr/>
          <p:nvPr/>
        </p:nvSpPr>
        <p:spPr>
          <a:xfrm>
            <a:off x="1956206" y="5262419"/>
            <a:ext cx="8621307" cy="683438"/>
          </a:xfrm>
          <a:custGeom>
            <a:avLst/>
            <a:gdLst>
              <a:gd name="connsiteX0" fmla="*/ 0 w 5501916"/>
              <a:gd name="connsiteY0" fmla="*/ 0 h 683437"/>
              <a:gd name="connsiteX1" fmla="*/ 5160198 w 5501916"/>
              <a:gd name="connsiteY1" fmla="*/ 0 h 683437"/>
              <a:gd name="connsiteX2" fmla="*/ 5501916 w 5501916"/>
              <a:gd name="connsiteY2" fmla="*/ 341719 h 683437"/>
              <a:gd name="connsiteX3" fmla="*/ 5160198 w 5501916"/>
              <a:gd name="connsiteY3" fmla="*/ 683437 h 683437"/>
              <a:gd name="connsiteX4" fmla="*/ 0 w 5501916"/>
              <a:gd name="connsiteY4" fmla="*/ 683437 h 683437"/>
              <a:gd name="connsiteX5" fmla="*/ 0 w 5501916"/>
              <a:gd name="connsiteY5" fmla="*/ 0 h 6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1916" h="683437">
                <a:moveTo>
                  <a:pt x="5501916" y="683436"/>
                </a:moveTo>
                <a:lnTo>
                  <a:pt x="341718" y="683436"/>
                </a:lnTo>
                <a:lnTo>
                  <a:pt x="0" y="341718"/>
                </a:lnTo>
                <a:lnTo>
                  <a:pt x="341718" y="1"/>
                </a:lnTo>
                <a:lnTo>
                  <a:pt x="5501916" y="1"/>
                </a:lnTo>
                <a:lnTo>
                  <a:pt x="5501916" y="683436"/>
                </a:lnTo>
                <a:close/>
              </a:path>
            </a:pathLst>
          </a:custGeom>
          <a:solidFill>
            <a:schemeClr val="accent3"/>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2236" tIns="83821"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Leverage available program data.</a:t>
            </a:r>
          </a:p>
        </p:txBody>
      </p:sp>
      <p:sp>
        <p:nvSpPr>
          <p:cNvPr id="22" name="Oval 21" descr="Boardroom outline">
            <a:extLst>
              <a:ext uri="{FF2B5EF4-FFF2-40B4-BE49-F238E27FC236}">
                <a16:creationId xmlns:a16="http://schemas.microsoft.com/office/drawing/2014/main" id="{1796CBE1-E68A-9B27-5D3E-66914CC5E18D}"/>
              </a:ext>
            </a:extLst>
          </p:cNvPr>
          <p:cNvSpPr/>
          <p:nvPr/>
        </p:nvSpPr>
        <p:spPr>
          <a:xfrm>
            <a:off x="1614488" y="2752475"/>
            <a:ext cx="683437" cy="683437"/>
          </a:xfrm>
          <a:prstGeom prst="ellipse">
            <a:avLst/>
          </a:prstGeom>
          <a:solidFill>
            <a:schemeClr val="bg1">
              <a:lumMod val="95000"/>
            </a:schemeClr>
          </a:solid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Oval 22" descr="Bar chart with solid fill">
            <a:extLst>
              <a:ext uri="{FF2B5EF4-FFF2-40B4-BE49-F238E27FC236}">
                <a16:creationId xmlns:a16="http://schemas.microsoft.com/office/drawing/2014/main" id="{730113F5-5026-F967-9F49-EF7F4646D372}"/>
              </a:ext>
            </a:extLst>
          </p:cNvPr>
          <p:cNvSpPr/>
          <p:nvPr/>
        </p:nvSpPr>
        <p:spPr>
          <a:xfrm>
            <a:off x="1614488" y="3592298"/>
            <a:ext cx="683437" cy="683437"/>
          </a:xfrm>
          <a:prstGeom prst="ellipse">
            <a:avLst/>
          </a:prstGeom>
          <a:solidFill>
            <a:schemeClr val="bg1">
              <a:lumMod val="95000"/>
            </a:schemeClr>
          </a:solid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Oval 23" descr="Users with solid fill">
            <a:extLst>
              <a:ext uri="{FF2B5EF4-FFF2-40B4-BE49-F238E27FC236}">
                <a16:creationId xmlns:a16="http://schemas.microsoft.com/office/drawing/2014/main" id="{5E7BCB6A-ADE5-1F5C-2607-8AEF5A29255B}"/>
              </a:ext>
            </a:extLst>
          </p:cNvPr>
          <p:cNvSpPr/>
          <p:nvPr/>
        </p:nvSpPr>
        <p:spPr>
          <a:xfrm>
            <a:off x="1614488" y="4422597"/>
            <a:ext cx="683437" cy="683437"/>
          </a:xfrm>
          <a:prstGeom prst="ellipse">
            <a:avLst/>
          </a:prstGeom>
          <a:solidFill>
            <a:schemeClr val="bg1">
              <a:lumMod val="95000"/>
            </a:schemeClr>
          </a:solid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Oval 24" descr="Statistics with solid fill">
            <a:extLst>
              <a:ext uri="{FF2B5EF4-FFF2-40B4-BE49-F238E27FC236}">
                <a16:creationId xmlns:a16="http://schemas.microsoft.com/office/drawing/2014/main" id="{7F07731B-CCA3-1310-B3D6-5CF5A6FC263E}"/>
              </a:ext>
            </a:extLst>
          </p:cNvPr>
          <p:cNvSpPr/>
          <p:nvPr/>
        </p:nvSpPr>
        <p:spPr>
          <a:xfrm>
            <a:off x="1614488" y="5262420"/>
            <a:ext cx="683437" cy="683437"/>
          </a:xfrm>
          <a:prstGeom prst="ellipse">
            <a:avLst/>
          </a:prstGeom>
          <a:solidFill>
            <a:schemeClr val="bg1">
              <a:lumMod val="95000"/>
            </a:schemeClr>
          </a:solid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Oval 13" descr="Boardroom outline">
            <a:extLst>
              <a:ext uri="{FF2B5EF4-FFF2-40B4-BE49-F238E27FC236}">
                <a16:creationId xmlns:a16="http://schemas.microsoft.com/office/drawing/2014/main" id="{09015542-4353-9A0F-6D23-E740C53CBFD3}"/>
              </a:ext>
            </a:extLst>
          </p:cNvPr>
          <p:cNvSpPr/>
          <p:nvPr/>
        </p:nvSpPr>
        <p:spPr>
          <a:xfrm>
            <a:off x="1614488" y="2752475"/>
            <a:ext cx="683437" cy="683437"/>
          </a:xfrm>
          <a:prstGeom prst="ellipse">
            <a:avLst/>
          </a:prstGeom>
          <a:blipFill>
            <a:blip r:embed="rId5">
              <a:extLst>
                <a:ext uri="{96DAC541-7B7A-43D3-8B79-37D633B846F1}">
                  <asvg:svgBlip xmlns:asvg="http://schemas.microsoft.com/office/drawing/2016/SVG/main" r:embed="rId6"/>
                </a:ext>
              </a:extLst>
            </a:blip>
            <a:srcRect/>
            <a:stretch>
              <a:fillRect/>
            </a:stretch>
          </a:blip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Oval 15" descr="Bar chart with solid fill">
            <a:extLst>
              <a:ext uri="{FF2B5EF4-FFF2-40B4-BE49-F238E27FC236}">
                <a16:creationId xmlns:a16="http://schemas.microsoft.com/office/drawing/2014/main" id="{553E9346-84D5-9D26-ECF6-F966D719CBCC}"/>
              </a:ext>
            </a:extLst>
          </p:cNvPr>
          <p:cNvSpPr/>
          <p:nvPr/>
        </p:nvSpPr>
        <p:spPr>
          <a:xfrm>
            <a:off x="1635368" y="3613179"/>
            <a:ext cx="641678" cy="641676"/>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Oval 17" descr="Users with solid fill">
            <a:extLst>
              <a:ext uri="{FF2B5EF4-FFF2-40B4-BE49-F238E27FC236}">
                <a16:creationId xmlns:a16="http://schemas.microsoft.com/office/drawing/2014/main" id="{9E295C87-FBD0-5354-D73F-8EC76F461803}"/>
              </a:ext>
            </a:extLst>
          </p:cNvPr>
          <p:cNvSpPr/>
          <p:nvPr/>
        </p:nvSpPr>
        <p:spPr>
          <a:xfrm>
            <a:off x="1614488" y="4422597"/>
            <a:ext cx="683437" cy="683437"/>
          </a:xfrm>
          <a:prstGeom prst="ellipse">
            <a:avLst/>
          </a:prstGeom>
          <a:blipFill>
            <a:blip r:embed="rId9">
              <a:extLst>
                <a:ext uri="{96DAC541-7B7A-43D3-8B79-37D633B846F1}">
                  <asvg:svgBlip xmlns:asvg="http://schemas.microsoft.com/office/drawing/2016/SVG/main" r:embed="rId10"/>
                </a:ext>
              </a:extLst>
            </a:blip>
            <a:srcRect/>
            <a:stretch>
              <a:fillRect/>
            </a:stretch>
          </a:blipFill>
          <a:ln>
            <a:solidFill>
              <a:schemeClr val="accent1">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Oval 19" descr="Statistics with solid fill">
            <a:extLst>
              <a:ext uri="{FF2B5EF4-FFF2-40B4-BE49-F238E27FC236}">
                <a16:creationId xmlns:a16="http://schemas.microsoft.com/office/drawing/2014/main" id="{78A6B882-571C-B003-CF62-7CA7EE38DF90}"/>
              </a:ext>
            </a:extLst>
          </p:cNvPr>
          <p:cNvSpPr/>
          <p:nvPr/>
        </p:nvSpPr>
        <p:spPr>
          <a:xfrm>
            <a:off x="1635367" y="5283300"/>
            <a:ext cx="641680" cy="641678"/>
          </a:xfrm>
          <a:prstGeom prst="ellipse">
            <a:avLst/>
          </a:prstGeom>
          <a:blipFill>
            <a:blip r:embed="rId11">
              <a:extLs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 name="Group 2">
            <a:extLst>
              <a:ext uri="{FF2B5EF4-FFF2-40B4-BE49-F238E27FC236}">
                <a16:creationId xmlns:a16="http://schemas.microsoft.com/office/drawing/2014/main" id="{984B2111-C106-91B5-36EF-133BB69680DE}"/>
              </a:ext>
            </a:extLst>
          </p:cNvPr>
          <p:cNvGrpSpPr/>
          <p:nvPr/>
        </p:nvGrpSpPr>
        <p:grpSpPr>
          <a:xfrm>
            <a:off x="9428324" y="6144604"/>
            <a:ext cx="837844" cy="723888"/>
            <a:chOff x="7961660" y="244707"/>
            <a:chExt cx="1467524" cy="1275886"/>
          </a:xfrm>
        </p:grpSpPr>
        <p:sp>
          <p:nvSpPr>
            <p:cNvPr id="6" name="Rectangle 5">
              <a:extLst>
                <a:ext uri="{FF2B5EF4-FFF2-40B4-BE49-F238E27FC236}">
                  <a16:creationId xmlns:a16="http://schemas.microsoft.com/office/drawing/2014/main" id="{F33D3C79-FC1D-5EBC-456D-64DE5F22837F}"/>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5D575DB1-C5FA-B684-FCE5-6D96D948500F}"/>
                </a:ext>
              </a:extLst>
            </p:cNvPr>
            <p:cNvPicPr>
              <a:picLocks noChangeAspect="1"/>
            </p:cNvPicPr>
            <p:nvPr/>
          </p:nvPicPr>
          <p:blipFill rotWithShape="1">
            <a:blip r:embed="rId1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50687072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40AC-3125-764B-8689-D2382B513FC5}"/>
              </a:ext>
            </a:extLst>
          </p:cNvPr>
          <p:cNvSpPr>
            <a:spLocks noGrp="1"/>
          </p:cNvSpPr>
          <p:nvPr>
            <p:ph type="title"/>
          </p:nvPr>
        </p:nvSpPr>
        <p:spPr>
          <a:xfrm>
            <a:off x="458724" y="0"/>
            <a:ext cx="11274552" cy="1051560"/>
          </a:xfrm>
        </p:spPr>
        <p:txBody>
          <a:bodyPr/>
          <a:lstStyle/>
          <a:p>
            <a:r>
              <a:rPr lang="en-US"/>
              <a:t>Cost Evaluation Analysis</a:t>
            </a:r>
          </a:p>
        </p:txBody>
      </p:sp>
      <p:grpSp>
        <p:nvGrpSpPr>
          <p:cNvPr id="10" name="Group 9">
            <a:extLst>
              <a:ext uri="{FF2B5EF4-FFF2-40B4-BE49-F238E27FC236}">
                <a16:creationId xmlns:a16="http://schemas.microsoft.com/office/drawing/2014/main" id="{62B04BAA-1DCB-35BB-CC67-33524774720A}"/>
              </a:ext>
            </a:extLst>
          </p:cNvPr>
          <p:cNvGrpSpPr/>
          <p:nvPr/>
        </p:nvGrpSpPr>
        <p:grpSpPr>
          <a:xfrm>
            <a:off x="462266" y="1578336"/>
            <a:ext cx="11172217" cy="2470950"/>
            <a:chOff x="462266" y="1578336"/>
            <a:chExt cx="11172217" cy="2470950"/>
          </a:xfrm>
        </p:grpSpPr>
        <p:sp>
          <p:nvSpPr>
            <p:cNvPr id="11" name="Freeform: Shape 10">
              <a:extLst>
                <a:ext uri="{FF2B5EF4-FFF2-40B4-BE49-F238E27FC236}">
                  <a16:creationId xmlns:a16="http://schemas.microsoft.com/office/drawing/2014/main" id="{6EAD24E4-FE7F-8BFD-C574-72ECB01FED87}"/>
                </a:ext>
              </a:extLst>
            </p:cNvPr>
            <p:cNvSpPr/>
            <p:nvPr/>
          </p:nvSpPr>
          <p:spPr>
            <a:xfrm>
              <a:off x="462266" y="1578336"/>
              <a:ext cx="1826359" cy="820800"/>
            </a:xfrm>
            <a:custGeom>
              <a:avLst/>
              <a:gdLst>
                <a:gd name="connsiteX0" fmla="*/ 0 w 1826359"/>
                <a:gd name="connsiteY0" fmla="*/ 82080 h 820800"/>
                <a:gd name="connsiteX1" fmla="*/ 82080 w 1826359"/>
                <a:gd name="connsiteY1" fmla="*/ 0 h 820800"/>
                <a:gd name="connsiteX2" fmla="*/ 1744279 w 1826359"/>
                <a:gd name="connsiteY2" fmla="*/ 0 h 820800"/>
                <a:gd name="connsiteX3" fmla="*/ 1826359 w 1826359"/>
                <a:gd name="connsiteY3" fmla="*/ 82080 h 820800"/>
                <a:gd name="connsiteX4" fmla="*/ 1826359 w 1826359"/>
                <a:gd name="connsiteY4" fmla="*/ 738720 h 820800"/>
                <a:gd name="connsiteX5" fmla="*/ 1744279 w 1826359"/>
                <a:gd name="connsiteY5" fmla="*/ 820800 h 820800"/>
                <a:gd name="connsiteX6" fmla="*/ 82080 w 1826359"/>
                <a:gd name="connsiteY6" fmla="*/ 820800 h 820800"/>
                <a:gd name="connsiteX7" fmla="*/ 0 w 1826359"/>
                <a:gd name="connsiteY7" fmla="*/ 738720 h 820800"/>
                <a:gd name="connsiteX8" fmla="*/ 0 w 18263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820800">
                  <a:moveTo>
                    <a:pt x="0" y="82080"/>
                  </a:moveTo>
                  <a:cubicBezTo>
                    <a:pt x="0" y="36748"/>
                    <a:pt x="36748" y="0"/>
                    <a:pt x="82080" y="0"/>
                  </a:cubicBezTo>
                  <a:lnTo>
                    <a:pt x="1744279" y="0"/>
                  </a:lnTo>
                  <a:cubicBezTo>
                    <a:pt x="1789611" y="0"/>
                    <a:pt x="1826359" y="36748"/>
                    <a:pt x="1826359" y="82080"/>
                  </a:cubicBezTo>
                  <a:lnTo>
                    <a:pt x="1826359" y="738720"/>
                  </a:lnTo>
                  <a:cubicBezTo>
                    <a:pt x="1826359" y="784052"/>
                    <a:pt x="1789611" y="820800"/>
                    <a:pt x="1744279" y="820800"/>
                  </a:cubicBezTo>
                  <a:lnTo>
                    <a:pt x="82080" y="820800"/>
                  </a:lnTo>
                  <a:cubicBezTo>
                    <a:pt x="36748" y="820800"/>
                    <a:pt x="0" y="784052"/>
                    <a:pt x="0" y="738720"/>
                  </a:cubicBezTo>
                  <a:lnTo>
                    <a:pt x="0" y="82080"/>
                  </a:lnTo>
                  <a:close/>
                </a:path>
              </a:pathLst>
            </a:custGeom>
            <a:solidFill>
              <a:srgbClr val="063C5C"/>
            </a:solid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113792" tIns="113792" rIns="113792" bIns="334560" numCol="1" spcCol="1270" anchor="t" anchorCtr="0">
              <a:noAutofit/>
            </a:bodyPr>
            <a:lstStyle/>
            <a:p>
              <a:pPr marL="0" lvl="0" indent="0" algn="l" defTabSz="711200">
                <a:lnSpc>
                  <a:spcPct val="90000"/>
                </a:lnSpc>
                <a:spcBef>
                  <a:spcPct val="0"/>
                </a:spcBef>
                <a:spcAft>
                  <a:spcPct val="35000"/>
                </a:spcAft>
                <a:buNone/>
              </a:pPr>
              <a:r>
                <a:rPr lang="en-US" b="1" kern="1200">
                  <a:latin typeface="+mj-lt"/>
                  <a:ea typeface="Times New Roman" charset="0"/>
                  <a:cs typeface="Times New Roman" panose="02020603050405020304" pitchFamily="18" charset="0"/>
                </a:rPr>
                <a:t>STEP 1</a:t>
              </a:r>
              <a:endParaRPr lang="en-US" b="1" kern="1200">
                <a:latin typeface="+mj-lt"/>
                <a:cs typeface="Times New Roman" panose="02020603050405020304" pitchFamily="18" charset="0"/>
              </a:endParaRPr>
            </a:p>
          </p:txBody>
        </p:sp>
        <p:sp>
          <p:nvSpPr>
            <p:cNvPr id="12" name="Freeform: Shape 11">
              <a:extLst>
                <a:ext uri="{FF2B5EF4-FFF2-40B4-BE49-F238E27FC236}">
                  <a16:creationId xmlns:a16="http://schemas.microsoft.com/office/drawing/2014/main" id="{744DD1BA-BCE9-7E28-8011-4D4538AB89B5}"/>
                </a:ext>
              </a:extLst>
            </p:cNvPr>
            <p:cNvSpPr/>
            <p:nvPr/>
          </p:nvSpPr>
          <p:spPr>
            <a:xfrm>
              <a:off x="666068" y="2125536"/>
              <a:ext cx="1826359" cy="1923750"/>
            </a:xfrm>
            <a:custGeom>
              <a:avLst/>
              <a:gdLst>
                <a:gd name="connsiteX0" fmla="*/ 0 w 2166902"/>
                <a:gd name="connsiteY0" fmla="*/ 192375 h 1923750"/>
                <a:gd name="connsiteX1" fmla="*/ 192375 w 2166902"/>
                <a:gd name="connsiteY1" fmla="*/ 0 h 1923750"/>
                <a:gd name="connsiteX2" fmla="*/ 1974527 w 2166902"/>
                <a:gd name="connsiteY2" fmla="*/ 0 h 1923750"/>
                <a:gd name="connsiteX3" fmla="*/ 2166902 w 2166902"/>
                <a:gd name="connsiteY3" fmla="*/ 192375 h 1923750"/>
                <a:gd name="connsiteX4" fmla="*/ 2166902 w 2166902"/>
                <a:gd name="connsiteY4" fmla="*/ 1731375 h 1923750"/>
                <a:gd name="connsiteX5" fmla="*/ 1974527 w 2166902"/>
                <a:gd name="connsiteY5" fmla="*/ 1923750 h 1923750"/>
                <a:gd name="connsiteX6" fmla="*/ 192375 w 2166902"/>
                <a:gd name="connsiteY6" fmla="*/ 1923750 h 1923750"/>
                <a:gd name="connsiteX7" fmla="*/ 0 w 2166902"/>
                <a:gd name="connsiteY7" fmla="*/ 1731375 h 1923750"/>
                <a:gd name="connsiteX8" fmla="*/ 0 w 2166902"/>
                <a:gd name="connsiteY8" fmla="*/ 192375 h 19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902" h="1923750">
                  <a:moveTo>
                    <a:pt x="0" y="192375"/>
                  </a:moveTo>
                  <a:cubicBezTo>
                    <a:pt x="0" y="86129"/>
                    <a:pt x="86129" y="0"/>
                    <a:pt x="192375" y="0"/>
                  </a:cubicBezTo>
                  <a:lnTo>
                    <a:pt x="1974527" y="0"/>
                  </a:lnTo>
                  <a:cubicBezTo>
                    <a:pt x="2080773" y="0"/>
                    <a:pt x="2166902" y="86129"/>
                    <a:pt x="2166902" y="192375"/>
                  </a:cubicBezTo>
                  <a:lnTo>
                    <a:pt x="2166902" y="1731375"/>
                  </a:lnTo>
                  <a:cubicBezTo>
                    <a:pt x="2166902" y="1837621"/>
                    <a:pt x="2080773" y="1923750"/>
                    <a:pt x="1974527" y="1923750"/>
                  </a:cubicBezTo>
                  <a:lnTo>
                    <a:pt x="192375" y="1923750"/>
                  </a:lnTo>
                  <a:cubicBezTo>
                    <a:pt x="86129" y="1923750"/>
                    <a:pt x="0" y="1837621"/>
                    <a:pt x="0" y="1731375"/>
                  </a:cubicBezTo>
                  <a:lnTo>
                    <a:pt x="0" y="192375"/>
                  </a:lnTo>
                  <a:close/>
                </a:path>
              </a:pathLst>
            </a:custGeom>
          </p:spPr>
          <p:style>
            <a:lnRef idx="2">
              <a:schemeClr val="accent1">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1689" tIns="141689" rIns="141689" bIns="141689" numCol="1" spcCol="1270" anchor="t" anchorCtr="0">
              <a:noAutofit/>
            </a:bodyPr>
            <a:lstStyle/>
            <a:p>
              <a:pPr marL="0" lvl="1" algn="l" defTabSz="533400">
                <a:lnSpc>
                  <a:spcPct val="90000"/>
                </a:lnSpc>
                <a:spcBef>
                  <a:spcPct val="0"/>
                </a:spcBef>
                <a:spcAft>
                  <a:spcPct val="15000"/>
                </a:spcAft>
                <a:buNone/>
              </a:pPr>
              <a:r>
                <a:rPr lang="en-US" kern="1200">
                  <a:latin typeface="+mj-lt"/>
                  <a:ea typeface="Times New Roman" charset="0"/>
                  <a:cs typeface="Times New Roman" charset="0"/>
                </a:rPr>
                <a:t>Identify all resources or “ingredients.”</a:t>
              </a:r>
              <a:endParaRPr lang="en-US" kern="1200">
                <a:latin typeface="+mj-lt"/>
              </a:endParaRPr>
            </a:p>
          </p:txBody>
        </p:sp>
        <p:sp>
          <p:nvSpPr>
            <p:cNvPr id="13" name="Freeform: Shape 12">
              <a:extLst>
                <a:ext uri="{FF2B5EF4-FFF2-40B4-BE49-F238E27FC236}">
                  <a16:creationId xmlns:a16="http://schemas.microsoft.com/office/drawing/2014/main" id="{BBAA2FD6-353F-995E-2015-E1FB775900D7}"/>
                </a:ext>
              </a:extLst>
            </p:cNvPr>
            <p:cNvSpPr/>
            <p:nvPr/>
          </p:nvSpPr>
          <p:spPr>
            <a:xfrm>
              <a:off x="2608063" y="1624581"/>
              <a:ext cx="677207" cy="454710"/>
            </a:xfrm>
            <a:custGeom>
              <a:avLst/>
              <a:gdLst>
                <a:gd name="connsiteX0" fmla="*/ 0 w 677207"/>
                <a:gd name="connsiteY0" fmla="*/ 90942 h 454710"/>
                <a:gd name="connsiteX1" fmla="*/ 449852 w 677207"/>
                <a:gd name="connsiteY1" fmla="*/ 90942 h 454710"/>
                <a:gd name="connsiteX2" fmla="*/ 449852 w 677207"/>
                <a:gd name="connsiteY2" fmla="*/ 0 h 454710"/>
                <a:gd name="connsiteX3" fmla="*/ 677207 w 677207"/>
                <a:gd name="connsiteY3" fmla="*/ 227355 h 454710"/>
                <a:gd name="connsiteX4" fmla="*/ 449852 w 677207"/>
                <a:gd name="connsiteY4" fmla="*/ 454710 h 454710"/>
                <a:gd name="connsiteX5" fmla="*/ 449852 w 677207"/>
                <a:gd name="connsiteY5" fmla="*/ 363768 h 454710"/>
                <a:gd name="connsiteX6" fmla="*/ 0 w 677207"/>
                <a:gd name="connsiteY6" fmla="*/ 363768 h 454710"/>
                <a:gd name="connsiteX7" fmla="*/ 0 w 677207"/>
                <a:gd name="connsiteY7" fmla="*/ 90942 h 4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07" h="454710">
                  <a:moveTo>
                    <a:pt x="0" y="90942"/>
                  </a:moveTo>
                  <a:lnTo>
                    <a:pt x="449852" y="90942"/>
                  </a:lnTo>
                  <a:lnTo>
                    <a:pt x="449852" y="0"/>
                  </a:lnTo>
                  <a:lnTo>
                    <a:pt x="677207" y="227355"/>
                  </a:lnTo>
                  <a:lnTo>
                    <a:pt x="449852" y="454710"/>
                  </a:lnTo>
                  <a:lnTo>
                    <a:pt x="449852" y="363768"/>
                  </a:lnTo>
                  <a:lnTo>
                    <a:pt x="0" y="363768"/>
                  </a:lnTo>
                  <a:lnTo>
                    <a:pt x="0" y="90942"/>
                  </a:lnTo>
                  <a:close/>
                </a:path>
              </a:pathLst>
            </a:custGeom>
            <a:solidFill>
              <a:schemeClr val="accent1"/>
            </a:solid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spcFirstLastPara="0" vert="horz" wrap="square" lIns="0" tIns="90942" rIns="136413" bIns="90942" numCol="1" spcCol="1270" anchor="ctr" anchorCtr="0">
              <a:noAutofit/>
            </a:bodyPr>
            <a:lstStyle/>
            <a:p>
              <a:pPr marL="0" lvl="0" indent="0" algn="ctr" defTabSz="666750">
                <a:lnSpc>
                  <a:spcPct val="90000"/>
                </a:lnSpc>
                <a:spcBef>
                  <a:spcPct val="0"/>
                </a:spcBef>
                <a:spcAft>
                  <a:spcPct val="35000"/>
                </a:spcAft>
                <a:buNone/>
              </a:pPr>
              <a:endParaRPr lang="en-US" kern="1200">
                <a:latin typeface="+mj-lt"/>
              </a:endParaRPr>
            </a:p>
          </p:txBody>
        </p:sp>
        <p:sp>
          <p:nvSpPr>
            <p:cNvPr id="14" name="Freeform: Shape 13">
              <a:extLst>
                <a:ext uri="{FF2B5EF4-FFF2-40B4-BE49-F238E27FC236}">
                  <a16:creationId xmlns:a16="http://schemas.microsoft.com/office/drawing/2014/main" id="{30660084-09A8-7C0E-9B4C-8B51686EEFD5}"/>
                </a:ext>
              </a:extLst>
            </p:cNvPr>
            <p:cNvSpPr/>
            <p:nvPr/>
          </p:nvSpPr>
          <p:spPr>
            <a:xfrm>
              <a:off x="3566375" y="1578336"/>
              <a:ext cx="1826359" cy="820800"/>
            </a:xfrm>
            <a:custGeom>
              <a:avLst/>
              <a:gdLst>
                <a:gd name="connsiteX0" fmla="*/ 0 w 1826359"/>
                <a:gd name="connsiteY0" fmla="*/ 82080 h 820800"/>
                <a:gd name="connsiteX1" fmla="*/ 82080 w 1826359"/>
                <a:gd name="connsiteY1" fmla="*/ 0 h 820800"/>
                <a:gd name="connsiteX2" fmla="*/ 1744279 w 1826359"/>
                <a:gd name="connsiteY2" fmla="*/ 0 h 820800"/>
                <a:gd name="connsiteX3" fmla="*/ 1826359 w 1826359"/>
                <a:gd name="connsiteY3" fmla="*/ 82080 h 820800"/>
                <a:gd name="connsiteX4" fmla="*/ 1826359 w 1826359"/>
                <a:gd name="connsiteY4" fmla="*/ 738720 h 820800"/>
                <a:gd name="connsiteX5" fmla="*/ 1744279 w 1826359"/>
                <a:gd name="connsiteY5" fmla="*/ 820800 h 820800"/>
                <a:gd name="connsiteX6" fmla="*/ 82080 w 1826359"/>
                <a:gd name="connsiteY6" fmla="*/ 820800 h 820800"/>
                <a:gd name="connsiteX7" fmla="*/ 0 w 1826359"/>
                <a:gd name="connsiteY7" fmla="*/ 738720 h 820800"/>
                <a:gd name="connsiteX8" fmla="*/ 0 w 18263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820800">
                  <a:moveTo>
                    <a:pt x="0" y="82080"/>
                  </a:moveTo>
                  <a:cubicBezTo>
                    <a:pt x="0" y="36748"/>
                    <a:pt x="36748" y="0"/>
                    <a:pt x="82080" y="0"/>
                  </a:cubicBezTo>
                  <a:lnTo>
                    <a:pt x="1744279" y="0"/>
                  </a:lnTo>
                  <a:cubicBezTo>
                    <a:pt x="1789611" y="0"/>
                    <a:pt x="1826359" y="36748"/>
                    <a:pt x="1826359" y="82080"/>
                  </a:cubicBezTo>
                  <a:lnTo>
                    <a:pt x="1826359" y="738720"/>
                  </a:lnTo>
                  <a:cubicBezTo>
                    <a:pt x="1826359" y="784052"/>
                    <a:pt x="1789611" y="820800"/>
                    <a:pt x="1744279" y="820800"/>
                  </a:cubicBezTo>
                  <a:lnTo>
                    <a:pt x="82080" y="820800"/>
                  </a:lnTo>
                  <a:cubicBezTo>
                    <a:pt x="36748" y="820800"/>
                    <a:pt x="0" y="784052"/>
                    <a:pt x="0" y="738720"/>
                  </a:cubicBezTo>
                  <a:lnTo>
                    <a:pt x="0" y="82080"/>
                  </a:lnTo>
                  <a:close/>
                </a:path>
              </a:pathLst>
            </a:custGeom>
            <a:solidFill>
              <a:schemeClr val="accent1"/>
            </a:solidFill>
          </p:spPr>
          <p:style>
            <a:lnRef idx="2">
              <a:schemeClr val="lt1">
                <a:hueOff val="0"/>
                <a:satOff val="0"/>
                <a:lumOff val="0"/>
                <a:alphaOff val="0"/>
              </a:schemeClr>
            </a:lnRef>
            <a:fillRef idx="1">
              <a:schemeClr val="accent1">
                <a:shade val="50000"/>
                <a:hueOff val="399127"/>
                <a:satOff val="-42676"/>
                <a:lumOff val="27995"/>
                <a:alphaOff val="0"/>
              </a:schemeClr>
            </a:fillRef>
            <a:effectRef idx="0">
              <a:schemeClr val="accent1">
                <a:shade val="50000"/>
                <a:hueOff val="399127"/>
                <a:satOff val="-42676"/>
                <a:lumOff val="27995"/>
                <a:alphaOff val="0"/>
              </a:schemeClr>
            </a:effectRef>
            <a:fontRef idx="minor">
              <a:schemeClr val="lt1"/>
            </a:fontRef>
          </p:style>
          <p:txBody>
            <a:bodyPr spcFirstLastPara="0" vert="horz" wrap="square" lIns="113792" tIns="113792" rIns="113792" bIns="334560" numCol="1" spcCol="1270" anchor="t" anchorCtr="0">
              <a:noAutofit/>
            </a:bodyPr>
            <a:lstStyle/>
            <a:p>
              <a:pPr marL="0" lvl="0" indent="0" algn="l" defTabSz="711200">
                <a:lnSpc>
                  <a:spcPct val="90000"/>
                </a:lnSpc>
                <a:spcBef>
                  <a:spcPct val="0"/>
                </a:spcBef>
                <a:spcAft>
                  <a:spcPct val="35000"/>
                </a:spcAft>
                <a:buNone/>
              </a:pPr>
              <a:r>
                <a:rPr lang="en-US" b="1" kern="1200">
                  <a:latin typeface="+mj-lt"/>
                  <a:ea typeface="Times New Roman" charset="0"/>
                  <a:cs typeface="Times New Roman" panose="02020603050405020304" pitchFamily="18" charset="0"/>
                </a:rPr>
                <a:t>STEP 2  </a:t>
              </a:r>
              <a:endParaRPr lang="en-US" b="1" kern="1200">
                <a:latin typeface="+mj-lt"/>
                <a:cs typeface="Times New Roman" panose="02020603050405020304" pitchFamily="18" charset="0"/>
              </a:endParaRPr>
            </a:p>
          </p:txBody>
        </p:sp>
        <p:sp>
          <p:nvSpPr>
            <p:cNvPr id="15" name="Freeform: Shape 14">
              <a:extLst>
                <a:ext uri="{FF2B5EF4-FFF2-40B4-BE49-F238E27FC236}">
                  <a16:creationId xmlns:a16="http://schemas.microsoft.com/office/drawing/2014/main" id="{BD36FAC6-DD1F-5BA1-90E5-A29CC88339AA}"/>
                </a:ext>
              </a:extLst>
            </p:cNvPr>
            <p:cNvSpPr/>
            <p:nvPr/>
          </p:nvSpPr>
          <p:spPr>
            <a:xfrm>
              <a:off x="3940449" y="2125536"/>
              <a:ext cx="1826359" cy="1923750"/>
            </a:xfrm>
            <a:custGeom>
              <a:avLst/>
              <a:gdLst>
                <a:gd name="connsiteX0" fmla="*/ 0 w 1826359"/>
                <a:gd name="connsiteY0" fmla="*/ 182636 h 1923750"/>
                <a:gd name="connsiteX1" fmla="*/ 182636 w 1826359"/>
                <a:gd name="connsiteY1" fmla="*/ 0 h 1923750"/>
                <a:gd name="connsiteX2" fmla="*/ 1643723 w 1826359"/>
                <a:gd name="connsiteY2" fmla="*/ 0 h 1923750"/>
                <a:gd name="connsiteX3" fmla="*/ 1826359 w 1826359"/>
                <a:gd name="connsiteY3" fmla="*/ 182636 h 1923750"/>
                <a:gd name="connsiteX4" fmla="*/ 1826359 w 1826359"/>
                <a:gd name="connsiteY4" fmla="*/ 1741114 h 1923750"/>
                <a:gd name="connsiteX5" fmla="*/ 1643723 w 1826359"/>
                <a:gd name="connsiteY5" fmla="*/ 1923750 h 1923750"/>
                <a:gd name="connsiteX6" fmla="*/ 182636 w 1826359"/>
                <a:gd name="connsiteY6" fmla="*/ 1923750 h 1923750"/>
                <a:gd name="connsiteX7" fmla="*/ 0 w 1826359"/>
                <a:gd name="connsiteY7" fmla="*/ 1741114 h 1923750"/>
                <a:gd name="connsiteX8" fmla="*/ 0 w 1826359"/>
                <a:gd name="connsiteY8" fmla="*/ 182636 h 19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1923750">
                  <a:moveTo>
                    <a:pt x="0" y="182636"/>
                  </a:moveTo>
                  <a:cubicBezTo>
                    <a:pt x="0" y="81769"/>
                    <a:pt x="81769" y="0"/>
                    <a:pt x="182636" y="0"/>
                  </a:cubicBezTo>
                  <a:lnTo>
                    <a:pt x="1643723" y="0"/>
                  </a:lnTo>
                  <a:cubicBezTo>
                    <a:pt x="1744590" y="0"/>
                    <a:pt x="1826359" y="81769"/>
                    <a:pt x="1826359" y="182636"/>
                  </a:cubicBezTo>
                  <a:lnTo>
                    <a:pt x="1826359" y="1741114"/>
                  </a:lnTo>
                  <a:cubicBezTo>
                    <a:pt x="1826359" y="1841981"/>
                    <a:pt x="1744590" y="1923750"/>
                    <a:pt x="1643723" y="1923750"/>
                  </a:cubicBezTo>
                  <a:lnTo>
                    <a:pt x="182636" y="1923750"/>
                  </a:lnTo>
                  <a:cubicBezTo>
                    <a:pt x="81769" y="1923750"/>
                    <a:pt x="0" y="1841981"/>
                    <a:pt x="0" y="1741114"/>
                  </a:cubicBezTo>
                  <a:lnTo>
                    <a:pt x="0" y="182636"/>
                  </a:lnTo>
                  <a:close/>
                </a:path>
              </a:pathLst>
            </a:custGeom>
          </p:spPr>
          <p:style>
            <a:lnRef idx="2">
              <a:schemeClr val="accent1">
                <a:shade val="50000"/>
                <a:hueOff val="399127"/>
                <a:satOff val="-42676"/>
                <a:lumOff val="279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8620" tIns="188620" rIns="188620" bIns="188620" numCol="1" spcCol="1270" anchor="t" anchorCtr="0">
              <a:noAutofit/>
            </a:bodyPr>
            <a:lstStyle/>
            <a:p>
              <a:pPr marL="0" lvl="1" algn="l" defTabSz="844550">
                <a:lnSpc>
                  <a:spcPct val="90000"/>
                </a:lnSpc>
                <a:spcBef>
                  <a:spcPct val="0"/>
                </a:spcBef>
                <a:spcAft>
                  <a:spcPct val="15000"/>
                </a:spcAft>
                <a:buNone/>
              </a:pPr>
              <a:r>
                <a:rPr lang="en-US" kern="1200">
                  <a:latin typeface="+mj-lt"/>
                  <a:ea typeface="Times New Roman" charset="0"/>
                  <a:cs typeface="Times New Roman" charset="0"/>
                </a:rPr>
                <a:t>Specify the quantity of each ingredient.</a:t>
              </a:r>
              <a:endParaRPr lang="en-US" kern="1200">
                <a:latin typeface="+mj-lt"/>
              </a:endParaRPr>
            </a:p>
          </p:txBody>
        </p:sp>
        <p:sp>
          <p:nvSpPr>
            <p:cNvPr id="16" name="Freeform: Shape 15">
              <a:extLst>
                <a:ext uri="{FF2B5EF4-FFF2-40B4-BE49-F238E27FC236}">
                  <a16:creationId xmlns:a16="http://schemas.microsoft.com/office/drawing/2014/main" id="{71897831-10AA-8377-7B1D-D65D57C44E65}"/>
                </a:ext>
              </a:extLst>
            </p:cNvPr>
            <p:cNvSpPr/>
            <p:nvPr/>
          </p:nvSpPr>
          <p:spPr>
            <a:xfrm>
              <a:off x="5640256" y="1624581"/>
              <a:ext cx="645659" cy="454710"/>
            </a:xfrm>
            <a:custGeom>
              <a:avLst/>
              <a:gdLst>
                <a:gd name="connsiteX0" fmla="*/ 0 w 645659"/>
                <a:gd name="connsiteY0" fmla="*/ 90942 h 454710"/>
                <a:gd name="connsiteX1" fmla="*/ 418304 w 645659"/>
                <a:gd name="connsiteY1" fmla="*/ 90942 h 454710"/>
                <a:gd name="connsiteX2" fmla="*/ 418304 w 645659"/>
                <a:gd name="connsiteY2" fmla="*/ 0 h 454710"/>
                <a:gd name="connsiteX3" fmla="*/ 645659 w 645659"/>
                <a:gd name="connsiteY3" fmla="*/ 227355 h 454710"/>
                <a:gd name="connsiteX4" fmla="*/ 418304 w 645659"/>
                <a:gd name="connsiteY4" fmla="*/ 454710 h 454710"/>
                <a:gd name="connsiteX5" fmla="*/ 418304 w 645659"/>
                <a:gd name="connsiteY5" fmla="*/ 363768 h 454710"/>
                <a:gd name="connsiteX6" fmla="*/ 0 w 645659"/>
                <a:gd name="connsiteY6" fmla="*/ 363768 h 454710"/>
                <a:gd name="connsiteX7" fmla="*/ 0 w 645659"/>
                <a:gd name="connsiteY7" fmla="*/ 90942 h 4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659" h="454710">
                  <a:moveTo>
                    <a:pt x="0" y="90942"/>
                  </a:moveTo>
                  <a:lnTo>
                    <a:pt x="418304" y="90942"/>
                  </a:lnTo>
                  <a:lnTo>
                    <a:pt x="418304" y="0"/>
                  </a:lnTo>
                  <a:lnTo>
                    <a:pt x="645659" y="227355"/>
                  </a:lnTo>
                  <a:lnTo>
                    <a:pt x="418304" y="454710"/>
                  </a:lnTo>
                  <a:lnTo>
                    <a:pt x="418304" y="363768"/>
                  </a:lnTo>
                  <a:lnTo>
                    <a:pt x="0" y="363768"/>
                  </a:lnTo>
                  <a:lnTo>
                    <a:pt x="0" y="90942"/>
                  </a:lnTo>
                  <a:close/>
                </a:path>
              </a:pathLst>
            </a:custGeom>
            <a:solidFill>
              <a:schemeClr val="accent3"/>
            </a:solidFill>
          </p:spPr>
          <p:style>
            <a:lnRef idx="0">
              <a:schemeClr val="accent1">
                <a:shade val="90000"/>
                <a:hueOff val="568162"/>
                <a:satOff val="-57171"/>
                <a:lumOff val="35414"/>
                <a:alphaOff val="0"/>
              </a:schemeClr>
            </a:lnRef>
            <a:fillRef idx="1">
              <a:schemeClr val="accent1">
                <a:shade val="90000"/>
                <a:hueOff val="568162"/>
                <a:satOff val="-57171"/>
                <a:lumOff val="35414"/>
                <a:alphaOff val="0"/>
              </a:schemeClr>
            </a:fillRef>
            <a:effectRef idx="0">
              <a:schemeClr val="accent1">
                <a:shade val="90000"/>
                <a:hueOff val="568162"/>
                <a:satOff val="-57171"/>
                <a:lumOff val="35414"/>
                <a:alphaOff val="0"/>
              </a:schemeClr>
            </a:effectRef>
            <a:fontRef idx="minor">
              <a:schemeClr val="lt1"/>
            </a:fontRef>
          </p:style>
          <p:txBody>
            <a:bodyPr spcFirstLastPara="0" vert="horz" wrap="square" lIns="0" tIns="90942" rIns="136413" bIns="90942" numCol="1" spcCol="1270" anchor="ctr" anchorCtr="0">
              <a:noAutofit/>
            </a:bodyPr>
            <a:lstStyle/>
            <a:p>
              <a:pPr marL="0" lvl="0" indent="0" algn="ctr" defTabSz="666750">
                <a:lnSpc>
                  <a:spcPct val="90000"/>
                </a:lnSpc>
                <a:spcBef>
                  <a:spcPct val="0"/>
                </a:spcBef>
                <a:spcAft>
                  <a:spcPct val="35000"/>
                </a:spcAft>
                <a:buNone/>
              </a:pPr>
              <a:endParaRPr lang="en-US" kern="1200">
                <a:latin typeface="+mj-lt"/>
              </a:endParaRPr>
            </a:p>
          </p:txBody>
        </p:sp>
        <p:sp>
          <p:nvSpPr>
            <p:cNvPr id="17" name="Freeform: Shape 16">
              <a:extLst>
                <a:ext uri="{FF2B5EF4-FFF2-40B4-BE49-F238E27FC236}">
                  <a16:creationId xmlns:a16="http://schemas.microsoft.com/office/drawing/2014/main" id="{94727932-C729-E710-9F9C-95D1A3D85C6A}"/>
                </a:ext>
              </a:extLst>
            </p:cNvPr>
            <p:cNvSpPr/>
            <p:nvPr/>
          </p:nvSpPr>
          <p:spPr>
            <a:xfrm>
              <a:off x="6500212" y="1578336"/>
              <a:ext cx="1826359" cy="820800"/>
            </a:xfrm>
            <a:custGeom>
              <a:avLst/>
              <a:gdLst>
                <a:gd name="connsiteX0" fmla="*/ 0 w 1826359"/>
                <a:gd name="connsiteY0" fmla="*/ 82080 h 820800"/>
                <a:gd name="connsiteX1" fmla="*/ 82080 w 1826359"/>
                <a:gd name="connsiteY1" fmla="*/ 0 h 820800"/>
                <a:gd name="connsiteX2" fmla="*/ 1744279 w 1826359"/>
                <a:gd name="connsiteY2" fmla="*/ 0 h 820800"/>
                <a:gd name="connsiteX3" fmla="*/ 1826359 w 1826359"/>
                <a:gd name="connsiteY3" fmla="*/ 82080 h 820800"/>
                <a:gd name="connsiteX4" fmla="*/ 1826359 w 1826359"/>
                <a:gd name="connsiteY4" fmla="*/ 738720 h 820800"/>
                <a:gd name="connsiteX5" fmla="*/ 1744279 w 1826359"/>
                <a:gd name="connsiteY5" fmla="*/ 820800 h 820800"/>
                <a:gd name="connsiteX6" fmla="*/ 82080 w 1826359"/>
                <a:gd name="connsiteY6" fmla="*/ 820800 h 820800"/>
                <a:gd name="connsiteX7" fmla="*/ 0 w 1826359"/>
                <a:gd name="connsiteY7" fmla="*/ 738720 h 820800"/>
                <a:gd name="connsiteX8" fmla="*/ 0 w 18263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820800">
                  <a:moveTo>
                    <a:pt x="0" y="82080"/>
                  </a:moveTo>
                  <a:cubicBezTo>
                    <a:pt x="0" y="36748"/>
                    <a:pt x="36748" y="0"/>
                    <a:pt x="82080" y="0"/>
                  </a:cubicBezTo>
                  <a:lnTo>
                    <a:pt x="1744279" y="0"/>
                  </a:lnTo>
                  <a:cubicBezTo>
                    <a:pt x="1789611" y="0"/>
                    <a:pt x="1826359" y="36748"/>
                    <a:pt x="1826359" y="82080"/>
                  </a:cubicBezTo>
                  <a:lnTo>
                    <a:pt x="1826359" y="738720"/>
                  </a:lnTo>
                  <a:cubicBezTo>
                    <a:pt x="1826359" y="784052"/>
                    <a:pt x="1789611" y="820800"/>
                    <a:pt x="1744279" y="820800"/>
                  </a:cubicBezTo>
                  <a:lnTo>
                    <a:pt x="82080" y="820800"/>
                  </a:lnTo>
                  <a:cubicBezTo>
                    <a:pt x="36748" y="820800"/>
                    <a:pt x="0" y="784052"/>
                    <a:pt x="0" y="738720"/>
                  </a:cubicBezTo>
                  <a:lnTo>
                    <a:pt x="0" y="82080"/>
                  </a:lnTo>
                  <a:close/>
                </a:path>
              </a:pathLst>
            </a:custGeom>
            <a:solidFill>
              <a:schemeClr val="accent3"/>
            </a:solidFill>
          </p:spPr>
          <p:style>
            <a:lnRef idx="2">
              <a:schemeClr val="lt1">
                <a:hueOff val="0"/>
                <a:satOff val="0"/>
                <a:lumOff val="0"/>
                <a:alphaOff val="0"/>
              </a:schemeClr>
            </a:lnRef>
            <a:fillRef idx="1">
              <a:schemeClr val="accent1">
                <a:shade val="50000"/>
                <a:hueOff val="798255"/>
                <a:satOff val="-85352"/>
                <a:lumOff val="55991"/>
                <a:alphaOff val="0"/>
              </a:schemeClr>
            </a:fillRef>
            <a:effectRef idx="0">
              <a:schemeClr val="accent1">
                <a:shade val="50000"/>
                <a:hueOff val="798255"/>
                <a:satOff val="-85352"/>
                <a:lumOff val="55991"/>
                <a:alphaOff val="0"/>
              </a:schemeClr>
            </a:effectRef>
            <a:fontRef idx="minor">
              <a:schemeClr val="lt1"/>
            </a:fontRef>
          </p:style>
          <p:txBody>
            <a:bodyPr spcFirstLastPara="0" vert="horz" wrap="square" lIns="113792" tIns="113792" rIns="113792" bIns="334560" numCol="1" spcCol="1270" anchor="t" anchorCtr="0">
              <a:noAutofit/>
            </a:bodyPr>
            <a:lstStyle/>
            <a:p>
              <a:pPr marL="0" lvl="0" indent="0" algn="l" defTabSz="711200">
                <a:lnSpc>
                  <a:spcPct val="90000"/>
                </a:lnSpc>
                <a:spcBef>
                  <a:spcPct val="0"/>
                </a:spcBef>
                <a:spcAft>
                  <a:spcPct val="35000"/>
                </a:spcAft>
                <a:buNone/>
              </a:pPr>
              <a:r>
                <a:rPr lang="en-US" b="1" kern="1200">
                  <a:latin typeface="+mj-lt"/>
                  <a:cs typeface="Times New Roman" panose="02020603050405020304" pitchFamily="18" charset="0"/>
                </a:rPr>
                <a:t>STEP 3</a:t>
              </a:r>
            </a:p>
          </p:txBody>
        </p:sp>
        <p:sp>
          <p:nvSpPr>
            <p:cNvPr id="18" name="Freeform: Shape 17">
              <a:extLst>
                <a:ext uri="{FF2B5EF4-FFF2-40B4-BE49-F238E27FC236}">
                  <a16:creationId xmlns:a16="http://schemas.microsoft.com/office/drawing/2014/main" id="{93285074-5DBE-6E47-2666-33B061432AB3}"/>
                </a:ext>
              </a:extLst>
            </p:cNvPr>
            <p:cNvSpPr/>
            <p:nvPr/>
          </p:nvSpPr>
          <p:spPr>
            <a:xfrm>
              <a:off x="6874286" y="2125536"/>
              <a:ext cx="1826359" cy="1923750"/>
            </a:xfrm>
            <a:custGeom>
              <a:avLst/>
              <a:gdLst>
                <a:gd name="connsiteX0" fmla="*/ 0 w 1826359"/>
                <a:gd name="connsiteY0" fmla="*/ 182636 h 1923750"/>
                <a:gd name="connsiteX1" fmla="*/ 182636 w 1826359"/>
                <a:gd name="connsiteY1" fmla="*/ 0 h 1923750"/>
                <a:gd name="connsiteX2" fmla="*/ 1643723 w 1826359"/>
                <a:gd name="connsiteY2" fmla="*/ 0 h 1923750"/>
                <a:gd name="connsiteX3" fmla="*/ 1826359 w 1826359"/>
                <a:gd name="connsiteY3" fmla="*/ 182636 h 1923750"/>
                <a:gd name="connsiteX4" fmla="*/ 1826359 w 1826359"/>
                <a:gd name="connsiteY4" fmla="*/ 1741114 h 1923750"/>
                <a:gd name="connsiteX5" fmla="*/ 1643723 w 1826359"/>
                <a:gd name="connsiteY5" fmla="*/ 1923750 h 1923750"/>
                <a:gd name="connsiteX6" fmla="*/ 182636 w 1826359"/>
                <a:gd name="connsiteY6" fmla="*/ 1923750 h 1923750"/>
                <a:gd name="connsiteX7" fmla="*/ 0 w 1826359"/>
                <a:gd name="connsiteY7" fmla="*/ 1741114 h 1923750"/>
                <a:gd name="connsiteX8" fmla="*/ 0 w 1826359"/>
                <a:gd name="connsiteY8" fmla="*/ 182636 h 19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1923750">
                  <a:moveTo>
                    <a:pt x="0" y="182636"/>
                  </a:moveTo>
                  <a:cubicBezTo>
                    <a:pt x="0" y="81769"/>
                    <a:pt x="81769" y="0"/>
                    <a:pt x="182636" y="0"/>
                  </a:cubicBezTo>
                  <a:lnTo>
                    <a:pt x="1643723" y="0"/>
                  </a:lnTo>
                  <a:cubicBezTo>
                    <a:pt x="1744590" y="0"/>
                    <a:pt x="1826359" y="81769"/>
                    <a:pt x="1826359" y="182636"/>
                  </a:cubicBezTo>
                  <a:lnTo>
                    <a:pt x="1826359" y="1741114"/>
                  </a:lnTo>
                  <a:cubicBezTo>
                    <a:pt x="1826359" y="1841981"/>
                    <a:pt x="1744590" y="1923750"/>
                    <a:pt x="1643723" y="1923750"/>
                  </a:cubicBezTo>
                  <a:lnTo>
                    <a:pt x="182636" y="1923750"/>
                  </a:lnTo>
                  <a:cubicBezTo>
                    <a:pt x="81769" y="1923750"/>
                    <a:pt x="0" y="1841981"/>
                    <a:pt x="0" y="1741114"/>
                  </a:cubicBezTo>
                  <a:lnTo>
                    <a:pt x="0" y="182636"/>
                  </a:lnTo>
                  <a:close/>
                </a:path>
              </a:pathLst>
            </a:custGeom>
          </p:spPr>
          <p:style>
            <a:lnRef idx="2">
              <a:schemeClr val="accent1">
                <a:shade val="50000"/>
                <a:hueOff val="798255"/>
                <a:satOff val="-85352"/>
                <a:lumOff val="5599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8620" tIns="188620" rIns="188620" bIns="188620" numCol="1" spcCol="1270" anchor="t" anchorCtr="0">
              <a:noAutofit/>
            </a:bodyPr>
            <a:lstStyle/>
            <a:p>
              <a:pPr marL="0" lvl="1" algn="l" defTabSz="844550">
                <a:lnSpc>
                  <a:spcPct val="90000"/>
                </a:lnSpc>
                <a:spcBef>
                  <a:spcPct val="0"/>
                </a:spcBef>
                <a:spcAft>
                  <a:spcPct val="15000"/>
                </a:spcAft>
                <a:buNone/>
              </a:pPr>
              <a:r>
                <a:rPr lang="en-US" kern="1200">
                  <a:latin typeface="+mj-lt"/>
                  <a:ea typeface="Times New Roman" charset="0"/>
                  <a:cs typeface="Times New Roman" charset="0"/>
                </a:rPr>
                <a:t>Value each ingredient according to their market prices or equivalents.</a:t>
              </a:r>
              <a:endParaRPr lang="en-US" kern="1200">
                <a:latin typeface="+mj-lt"/>
              </a:endParaRPr>
            </a:p>
          </p:txBody>
        </p:sp>
        <p:sp>
          <p:nvSpPr>
            <p:cNvPr id="19" name="Freeform: Shape 18">
              <a:extLst>
                <a:ext uri="{FF2B5EF4-FFF2-40B4-BE49-F238E27FC236}">
                  <a16:creationId xmlns:a16="http://schemas.microsoft.com/office/drawing/2014/main" id="{7AE4B8C3-C98F-B60B-4F98-FE72665A2249}"/>
                </a:ext>
              </a:extLst>
            </p:cNvPr>
            <p:cNvSpPr/>
            <p:nvPr/>
          </p:nvSpPr>
          <p:spPr>
            <a:xfrm>
              <a:off x="8603441" y="1624581"/>
              <a:ext cx="586963" cy="454710"/>
            </a:xfrm>
            <a:custGeom>
              <a:avLst/>
              <a:gdLst>
                <a:gd name="connsiteX0" fmla="*/ 0 w 586963"/>
                <a:gd name="connsiteY0" fmla="*/ 90942 h 454710"/>
                <a:gd name="connsiteX1" fmla="*/ 359608 w 586963"/>
                <a:gd name="connsiteY1" fmla="*/ 90942 h 454710"/>
                <a:gd name="connsiteX2" fmla="*/ 359608 w 586963"/>
                <a:gd name="connsiteY2" fmla="*/ 0 h 454710"/>
                <a:gd name="connsiteX3" fmla="*/ 586963 w 586963"/>
                <a:gd name="connsiteY3" fmla="*/ 227355 h 454710"/>
                <a:gd name="connsiteX4" fmla="*/ 359608 w 586963"/>
                <a:gd name="connsiteY4" fmla="*/ 454710 h 454710"/>
                <a:gd name="connsiteX5" fmla="*/ 359608 w 586963"/>
                <a:gd name="connsiteY5" fmla="*/ 363768 h 454710"/>
                <a:gd name="connsiteX6" fmla="*/ 0 w 586963"/>
                <a:gd name="connsiteY6" fmla="*/ 363768 h 454710"/>
                <a:gd name="connsiteX7" fmla="*/ 0 w 586963"/>
                <a:gd name="connsiteY7" fmla="*/ 90942 h 4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963" h="454710">
                  <a:moveTo>
                    <a:pt x="0" y="90942"/>
                  </a:moveTo>
                  <a:lnTo>
                    <a:pt x="359608" y="90942"/>
                  </a:lnTo>
                  <a:lnTo>
                    <a:pt x="359608" y="0"/>
                  </a:lnTo>
                  <a:lnTo>
                    <a:pt x="586963" y="227355"/>
                  </a:lnTo>
                  <a:lnTo>
                    <a:pt x="359608" y="454710"/>
                  </a:lnTo>
                  <a:lnTo>
                    <a:pt x="359608" y="363768"/>
                  </a:lnTo>
                  <a:lnTo>
                    <a:pt x="0" y="363768"/>
                  </a:lnTo>
                  <a:lnTo>
                    <a:pt x="0" y="90942"/>
                  </a:lnTo>
                  <a:close/>
                </a:path>
              </a:pathLst>
            </a:custGeom>
            <a:solidFill>
              <a:srgbClr val="5393BD"/>
            </a:solidFill>
          </p:spPr>
          <p:style>
            <a:lnRef idx="0">
              <a:schemeClr val="accent1">
                <a:shade val="90000"/>
                <a:hueOff val="568162"/>
                <a:satOff val="-57171"/>
                <a:lumOff val="35414"/>
                <a:alphaOff val="0"/>
              </a:schemeClr>
            </a:lnRef>
            <a:fillRef idx="1">
              <a:schemeClr val="accent1">
                <a:shade val="90000"/>
                <a:hueOff val="568162"/>
                <a:satOff val="-57171"/>
                <a:lumOff val="35414"/>
                <a:alphaOff val="0"/>
              </a:schemeClr>
            </a:fillRef>
            <a:effectRef idx="0">
              <a:schemeClr val="accent1">
                <a:shade val="90000"/>
                <a:hueOff val="568162"/>
                <a:satOff val="-57171"/>
                <a:lumOff val="35414"/>
                <a:alphaOff val="0"/>
              </a:schemeClr>
            </a:effectRef>
            <a:fontRef idx="minor">
              <a:schemeClr val="lt1"/>
            </a:fontRef>
          </p:style>
          <p:txBody>
            <a:bodyPr spcFirstLastPara="0" vert="horz" wrap="square" lIns="0" tIns="90942" rIns="136413" bIns="90942" numCol="1" spcCol="1270" anchor="ctr" anchorCtr="0">
              <a:noAutofit/>
            </a:bodyPr>
            <a:lstStyle/>
            <a:p>
              <a:pPr marL="0" lvl="0" indent="0" algn="ctr" defTabSz="666750">
                <a:lnSpc>
                  <a:spcPct val="90000"/>
                </a:lnSpc>
                <a:spcBef>
                  <a:spcPct val="0"/>
                </a:spcBef>
                <a:spcAft>
                  <a:spcPct val="35000"/>
                </a:spcAft>
                <a:buNone/>
              </a:pPr>
              <a:endParaRPr lang="en-US" kern="1200">
                <a:latin typeface="+mj-lt"/>
              </a:endParaRPr>
            </a:p>
          </p:txBody>
        </p:sp>
        <p:sp>
          <p:nvSpPr>
            <p:cNvPr id="20" name="Freeform: Shape 19">
              <a:extLst>
                <a:ext uri="{FF2B5EF4-FFF2-40B4-BE49-F238E27FC236}">
                  <a16:creationId xmlns:a16="http://schemas.microsoft.com/office/drawing/2014/main" id="{F4B5ED08-4061-0201-E378-6BCC8370667F}"/>
                </a:ext>
              </a:extLst>
            </p:cNvPr>
            <p:cNvSpPr/>
            <p:nvPr/>
          </p:nvSpPr>
          <p:spPr>
            <a:xfrm>
              <a:off x="9434050" y="1578336"/>
              <a:ext cx="1826359" cy="820800"/>
            </a:xfrm>
            <a:custGeom>
              <a:avLst/>
              <a:gdLst>
                <a:gd name="connsiteX0" fmla="*/ 0 w 1826359"/>
                <a:gd name="connsiteY0" fmla="*/ 82080 h 820800"/>
                <a:gd name="connsiteX1" fmla="*/ 82080 w 1826359"/>
                <a:gd name="connsiteY1" fmla="*/ 0 h 820800"/>
                <a:gd name="connsiteX2" fmla="*/ 1744279 w 1826359"/>
                <a:gd name="connsiteY2" fmla="*/ 0 h 820800"/>
                <a:gd name="connsiteX3" fmla="*/ 1826359 w 1826359"/>
                <a:gd name="connsiteY3" fmla="*/ 82080 h 820800"/>
                <a:gd name="connsiteX4" fmla="*/ 1826359 w 1826359"/>
                <a:gd name="connsiteY4" fmla="*/ 738720 h 820800"/>
                <a:gd name="connsiteX5" fmla="*/ 1744279 w 1826359"/>
                <a:gd name="connsiteY5" fmla="*/ 820800 h 820800"/>
                <a:gd name="connsiteX6" fmla="*/ 82080 w 1826359"/>
                <a:gd name="connsiteY6" fmla="*/ 820800 h 820800"/>
                <a:gd name="connsiteX7" fmla="*/ 0 w 1826359"/>
                <a:gd name="connsiteY7" fmla="*/ 738720 h 820800"/>
                <a:gd name="connsiteX8" fmla="*/ 0 w 1826359"/>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820800">
                  <a:moveTo>
                    <a:pt x="0" y="82080"/>
                  </a:moveTo>
                  <a:cubicBezTo>
                    <a:pt x="0" y="36748"/>
                    <a:pt x="36748" y="0"/>
                    <a:pt x="82080" y="0"/>
                  </a:cubicBezTo>
                  <a:lnTo>
                    <a:pt x="1744279" y="0"/>
                  </a:lnTo>
                  <a:cubicBezTo>
                    <a:pt x="1789611" y="0"/>
                    <a:pt x="1826359" y="36748"/>
                    <a:pt x="1826359" y="82080"/>
                  </a:cubicBezTo>
                  <a:lnTo>
                    <a:pt x="1826359" y="738720"/>
                  </a:lnTo>
                  <a:cubicBezTo>
                    <a:pt x="1826359" y="784052"/>
                    <a:pt x="1789611" y="820800"/>
                    <a:pt x="1744279" y="820800"/>
                  </a:cubicBezTo>
                  <a:lnTo>
                    <a:pt x="82080" y="820800"/>
                  </a:lnTo>
                  <a:cubicBezTo>
                    <a:pt x="36748" y="820800"/>
                    <a:pt x="0" y="784052"/>
                    <a:pt x="0" y="738720"/>
                  </a:cubicBezTo>
                  <a:lnTo>
                    <a:pt x="0" y="82080"/>
                  </a:lnTo>
                  <a:close/>
                </a:path>
              </a:pathLst>
            </a:custGeom>
            <a:solidFill>
              <a:srgbClr val="5393BD"/>
            </a:solidFill>
          </p:spPr>
          <p:style>
            <a:lnRef idx="2">
              <a:schemeClr val="lt1">
                <a:hueOff val="0"/>
                <a:satOff val="0"/>
                <a:lumOff val="0"/>
                <a:alphaOff val="0"/>
              </a:schemeClr>
            </a:lnRef>
            <a:fillRef idx="1">
              <a:schemeClr val="accent1">
                <a:shade val="50000"/>
                <a:hueOff val="399127"/>
                <a:satOff val="-42676"/>
                <a:lumOff val="27995"/>
                <a:alphaOff val="0"/>
              </a:schemeClr>
            </a:fillRef>
            <a:effectRef idx="0">
              <a:schemeClr val="accent1">
                <a:shade val="50000"/>
                <a:hueOff val="399127"/>
                <a:satOff val="-42676"/>
                <a:lumOff val="27995"/>
                <a:alphaOff val="0"/>
              </a:schemeClr>
            </a:effectRef>
            <a:fontRef idx="minor">
              <a:schemeClr val="lt1"/>
            </a:fontRef>
          </p:style>
          <p:txBody>
            <a:bodyPr spcFirstLastPara="0" vert="horz" wrap="square" lIns="113792" tIns="113792" rIns="113792" bIns="334560" numCol="1" spcCol="1270" anchor="t" anchorCtr="0">
              <a:noAutofit/>
            </a:bodyPr>
            <a:lstStyle/>
            <a:p>
              <a:pPr marL="0" lvl="0" indent="0" algn="l" defTabSz="711200">
                <a:lnSpc>
                  <a:spcPct val="90000"/>
                </a:lnSpc>
                <a:spcBef>
                  <a:spcPct val="0"/>
                </a:spcBef>
                <a:spcAft>
                  <a:spcPct val="35000"/>
                </a:spcAft>
                <a:buNone/>
              </a:pPr>
              <a:r>
                <a:rPr lang="en-US" b="1" kern="1200">
                  <a:latin typeface="+mj-lt"/>
                  <a:cs typeface="Times New Roman" panose="02020603050405020304" pitchFamily="18" charset="0"/>
                </a:rPr>
                <a:t>STEP 4</a:t>
              </a:r>
            </a:p>
          </p:txBody>
        </p:sp>
        <p:sp>
          <p:nvSpPr>
            <p:cNvPr id="21" name="Freeform: Shape 20">
              <a:extLst>
                <a:ext uri="{FF2B5EF4-FFF2-40B4-BE49-F238E27FC236}">
                  <a16:creationId xmlns:a16="http://schemas.microsoft.com/office/drawing/2014/main" id="{E9AC5076-DB38-2B7E-B1DC-BEF093CDCC57}"/>
                </a:ext>
              </a:extLst>
            </p:cNvPr>
            <p:cNvSpPr/>
            <p:nvPr/>
          </p:nvSpPr>
          <p:spPr>
            <a:xfrm>
              <a:off x="9808124" y="2125536"/>
              <a:ext cx="1826359" cy="1923750"/>
            </a:xfrm>
            <a:custGeom>
              <a:avLst/>
              <a:gdLst>
                <a:gd name="connsiteX0" fmla="*/ 0 w 1826359"/>
                <a:gd name="connsiteY0" fmla="*/ 182636 h 1923750"/>
                <a:gd name="connsiteX1" fmla="*/ 182636 w 1826359"/>
                <a:gd name="connsiteY1" fmla="*/ 0 h 1923750"/>
                <a:gd name="connsiteX2" fmla="*/ 1643723 w 1826359"/>
                <a:gd name="connsiteY2" fmla="*/ 0 h 1923750"/>
                <a:gd name="connsiteX3" fmla="*/ 1826359 w 1826359"/>
                <a:gd name="connsiteY3" fmla="*/ 182636 h 1923750"/>
                <a:gd name="connsiteX4" fmla="*/ 1826359 w 1826359"/>
                <a:gd name="connsiteY4" fmla="*/ 1741114 h 1923750"/>
                <a:gd name="connsiteX5" fmla="*/ 1643723 w 1826359"/>
                <a:gd name="connsiteY5" fmla="*/ 1923750 h 1923750"/>
                <a:gd name="connsiteX6" fmla="*/ 182636 w 1826359"/>
                <a:gd name="connsiteY6" fmla="*/ 1923750 h 1923750"/>
                <a:gd name="connsiteX7" fmla="*/ 0 w 1826359"/>
                <a:gd name="connsiteY7" fmla="*/ 1741114 h 1923750"/>
                <a:gd name="connsiteX8" fmla="*/ 0 w 1826359"/>
                <a:gd name="connsiteY8" fmla="*/ 182636 h 19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359" h="1923750">
                  <a:moveTo>
                    <a:pt x="0" y="182636"/>
                  </a:moveTo>
                  <a:cubicBezTo>
                    <a:pt x="0" y="81769"/>
                    <a:pt x="81769" y="0"/>
                    <a:pt x="182636" y="0"/>
                  </a:cubicBezTo>
                  <a:lnTo>
                    <a:pt x="1643723" y="0"/>
                  </a:lnTo>
                  <a:cubicBezTo>
                    <a:pt x="1744590" y="0"/>
                    <a:pt x="1826359" y="81769"/>
                    <a:pt x="1826359" y="182636"/>
                  </a:cubicBezTo>
                  <a:lnTo>
                    <a:pt x="1826359" y="1741114"/>
                  </a:lnTo>
                  <a:cubicBezTo>
                    <a:pt x="1826359" y="1841981"/>
                    <a:pt x="1744590" y="1923750"/>
                    <a:pt x="1643723" y="1923750"/>
                  </a:cubicBezTo>
                  <a:lnTo>
                    <a:pt x="182636" y="1923750"/>
                  </a:lnTo>
                  <a:cubicBezTo>
                    <a:pt x="81769" y="1923750"/>
                    <a:pt x="0" y="1841981"/>
                    <a:pt x="0" y="1741114"/>
                  </a:cubicBezTo>
                  <a:lnTo>
                    <a:pt x="0" y="182636"/>
                  </a:lnTo>
                  <a:close/>
                </a:path>
              </a:pathLst>
            </a:custGeom>
          </p:spPr>
          <p:style>
            <a:lnRef idx="2">
              <a:schemeClr val="accent1">
                <a:shade val="50000"/>
                <a:hueOff val="399127"/>
                <a:satOff val="-42676"/>
                <a:lumOff val="279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8620" tIns="188620" rIns="188620" bIns="188620" numCol="1" spcCol="1270" anchor="t" anchorCtr="0">
              <a:noAutofit/>
            </a:bodyPr>
            <a:lstStyle/>
            <a:p>
              <a:pPr marL="0" lvl="1" algn="l" defTabSz="844550">
                <a:lnSpc>
                  <a:spcPct val="90000"/>
                </a:lnSpc>
                <a:spcBef>
                  <a:spcPct val="0"/>
                </a:spcBef>
                <a:spcAft>
                  <a:spcPct val="15000"/>
                </a:spcAft>
                <a:buNone/>
              </a:pPr>
              <a:r>
                <a:rPr lang="en-US">
                  <a:latin typeface="+mj-lt"/>
                  <a:ea typeface="Times New Roman" charset="0"/>
                  <a:cs typeface="Times New Roman"/>
                </a:rPr>
                <a:t>Estimate</a:t>
              </a:r>
              <a:r>
                <a:rPr lang="en-US" kern="1200">
                  <a:latin typeface="+mj-lt"/>
                  <a:ea typeface="Times New Roman" charset="0"/>
                  <a:cs typeface="Times New Roman"/>
                </a:rPr>
                <a:t> the economic costs of each ingredient by multiplying.</a:t>
              </a:r>
              <a:endParaRPr lang="en-US" kern="1200">
                <a:latin typeface="+mj-lt"/>
                <a:cs typeface="Times New Roman"/>
              </a:endParaRPr>
            </a:p>
          </p:txBody>
        </p:sp>
      </p:grpSp>
      <p:sp>
        <p:nvSpPr>
          <p:cNvPr id="23" name="Freeform: Shape 22">
            <a:extLst>
              <a:ext uri="{FF2B5EF4-FFF2-40B4-BE49-F238E27FC236}">
                <a16:creationId xmlns:a16="http://schemas.microsoft.com/office/drawing/2014/main" id="{457798AB-15E5-B370-8E9A-E3E33183D9E3}"/>
              </a:ext>
            </a:extLst>
          </p:cNvPr>
          <p:cNvSpPr/>
          <p:nvPr/>
        </p:nvSpPr>
        <p:spPr>
          <a:xfrm>
            <a:off x="1579247" y="4157590"/>
            <a:ext cx="2946154" cy="1522456"/>
          </a:xfrm>
          <a:custGeom>
            <a:avLst/>
            <a:gdLst>
              <a:gd name="connsiteX0" fmla="*/ 0 w 1921799"/>
              <a:gd name="connsiteY0" fmla="*/ 115308 h 1153079"/>
              <a:gd name="connsiteX1" fmla="*/ 115308 w 1921799"/>
              <a:gd name="connsiteY1" fmla="*/ 0 h 1153079"/>
              <a:gd name="connsiteX2" fmla="*/ 1806491 w 1921799"/>
              <a:gd name="connsiteY2" fmla="*/ 0 h 1153079"/>
              <a:gd name="connsiteX3" fmla="*/ 1921799 w 1921799"/>
              <a:gd name="connsiteY3" fmla="*/ 115308 h 1153079"/>
              <a:gd name="connsiteX4" fmla="*/ 1921799 w 1921799"/>
              <a:gd name="connsiteY4" fmla="*/ 1037771 h 1153079"/>
              <a:gd name="connsiteX5" fmla="*/ 1806491 w 1921799"/>
              <a:gd name="connsiteY5" fmla="*/ 1153079 h 1153079"/>
              <a:gd name="connsiteX6" fmla="*/ 115308 w 1921799"/>
              <a:gd name="connsiteY6" fmla="*/ 1153079 h 1153079"/>
              <a:gd name="connsiteX7" fmla="*/ 0 w 1921799"/>
              <a:gd name="connsiteY7" fmla="*/ 1037771 h 1153079"/>
              <a:gd name="connsiteX8" fmla="*/ 0 w 1921799"/>
              <a:gd name="connsiteY8" fmla="*/ 115308 h 115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799" h="1153079">
                <a:moveTo>
                  <a:pt x="0" y="115308"/>
                </a:moveTo>
                <a:cubicBezTo>
                  <a:pt x="0" y="51625"/>
                  <a:pt x="51625" y="0"/>
                  <a:pt x="115308" y="0"/>
                </a:cubicBezTo>
                <a:lnTo>
                  <a:pt x="1806491" y="0"/>
                </a:lnTo>
                <a:cubicBezTo>
                  <a:pt x="1870174" y="0"/>
                  <a:pt x="1921799" y="51625"/>
                  <a:pt x="1921799" y="115308"/>
                </a:cubicBezTo>
                <a:lnTo>
                  <a:pt x="1921799" y="1037771"/>
                </a:lnTo>
                <a:cubicBezTo>
                  <a:pt x="1921799" y="1101454"/>
                  <a:pt x="1870174" y="1153079"/>
                  <a:pt x="1806491" y="1153079"/>
                </a:cubicBezTo>
                <a:lnTo>
                  <a:pt x="115308" y="1153079"/>
                </a:lnTo>
                <a:cubicBezTo>
                  <a:pt x="51625" y="1153079"/>
                  <a:pt x="0" y="1101454"/>
                  <a:pt x="0" y="1037771"/>
                </a:cubicBezTo>
                <a:lnTo>
                  <a:pt x="0" y="11530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9493" tIns="79493" rIns="79493" bIns="79493" numCol="1" spcCol="1270" anchor="ctr" anchorCtr="0">
            <a:noAutofit/>
          </a:bodyPr>
          <a:lstStyle/>
          <a:p>
            <a:pPr marL="0" lvl="0" indent="0" algn="ctr" defTabSz="533400">
              <a:lnSpc>
                <a:spcPct val="90000"/>
              </a:lnSpc>
              <a:spcBef>
                <a:spcPct val="0"/>
              </a:spcBef>
              <a:spcAft>
                <a:spcPct val="35000"/>
              </a:spcAft>
              <a:buNone/>
            </a:pPr>
            <a:r>
              <a:rPr lang="en-US" kern="1200">
                <a:ea typeface="Times New Roman" charset="0"/>
                <a:cs typeface="Times New Roman" charset="0"/>
              </a:rPr>
              <a:t>Collect both quantitative and qualitative characteristics through existing documents,  interviews, observation, and administrative data.</a:t>
            </a:r>
            <a:endParaRPr lang="en-US" kern="1200"/>
          </a:p>
        </p:txBody>
      </p:sp>
      <p:sp>
        <p:nvSpPr>
          <p:cNvPr id="24" name="Freeform: Shape 23">
            <a:extLst>
              <a:ext uri="{FF2B5EF4-FFF2-40B4-BE49-F238E27FC236}">
                <a16:creationId xmlns:a16="http://schemas.microsoft.com/office/drawing/2014/main" id="{C3838FAF-CB3E-DA76-CAF4-3B00133A253B}"/>
              </a:ext>
            </a:extLst>
          </p:cNvPr>
          <p:cNvSpPr/>
          <p:nvPr/>
        </p:nvSpPr>
        <p:spPr>
          <a:xfrm>
            <a:off x="4831132" y="4680515"/>
            <a:ext cx="407421" cy="476606"/>
          </a:xfrm>
          <a:custGeom>
            <a:avLst/>
            <a:gdLst>
              <a:gd name="connsiteX0" fmla="*/ 0 w 407421"/>
              <a:gd name="connsiteY0" fmla="*/ 95321 h 476606"/>
              <a:gd name="connsiteX1" fmla="*/ 203711 w 407421"/>
              <a:gd name="connsiteY1" fmla="*/ 95321 h 476606"/>
              <a:gd name="connsiteX2" fmla="*/ 203711 w 407421"/>
              <a:gd name="connsiteY2" fmla="*/ 0 h 476606"/>
              <a:gd name="connsiteX3" fmla="*/ 407421 w 407421"/>
              <a:gd name="connsiteY3" fmla="*/ 238303 h 476606"/>
              <a:gd name="connsiteX4" fmla="*/ 203711 w 407421"/>
              <a:gd name="connsiteY4" fmla="*/ 476606 h 476606"/>
              <a:gd name="connsiteX5" fmla="*/ 203711 w 407421"/>
              <a:gd name="connsiteY5" fmla="*/ 381285 h 476606"/>
              <a:gd name="connsiteX6" fmla="*/ 0 w 407421"/>
              <a:gd name="connsiteY6" fmla="*/ 381285 h 476606"/>
              <a:gd name="connsiteX7" fmla="*/ 0 w 407421"/>
              <a:gd name="connsiteY7" fmla="*/ 95321 h 47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21" h="476606">
                <a:moveTo>
                  <a:pt x="0" y="95321"/>
                </a:moveTo>
                <a:lnTo>
                  <a:pt x="203711" y="95321"/>
                </a:lnTo>
                <a:lnTo>
                  <a:pt x="203711" y="0"/>
                </a:lnTo>
                <a:lnTo>
                  <a:pt x="407421" y="238303"/>
                </a:lnTo>
                <a:lnTo>
                  <a:pt x="203711" y="476606"/>
                </a:lnTo>
                <a:lnTo>
                  <a:pt x="203711" y="381285"/>
                </a:lnTo>
                <a:lnTo>
                  <a:pt x="0" y="381285"/>
                </a:lnTo>
                <a:lnTo>
                  <a:pt x="0" y="95321"/>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0" tIns="95321" rIns="122226" bIns="95321"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5" name="Freeform: Shape 24">
            <a:extLst>
              <a:ext uri="{FF2B5EF4-FFF2-40B4-BE49-F238E27FC236}">
                <a16:creationId xmlns:a16="http://schemas.microsoft.com/office/drawing/2014/main" id="{FA4ED646-3A8B-DAC1-A8A8-97EC8FE6C2BD}"/>
              </a:ext>
            </a:extLst>
          </p:cNvPr>
          <p:cNvSpPr/>
          <p:nvPr/>
        </p:nvSpPr>
        <p:spPr>
          <a:xfrm>
            <a:off x="5544284" y="4157591"/>
            <a:ext cx="1921799" cy="1522456"/>
          </a:xfrm>
          <a:custGeom>
            <a:avLst/>
            <a:gdLst>
              <a:gd name="connsiteX0" fmla="*/ 0 w 1921799"/>
              <a:gd name="connsiteY0" fmla="*/ 115308 h 1153079"/>
              <a:gd name="connsiteX1" fmla="*/ 115308 w 1921799"/>
              <a:gd name="connsiteY1" fmla="*/ 0 h 1153079"/>
              <a:gd name="connsiteX2" fmla="*/ 1806491 w 1921799"/>
              <a:gd name="connsiteY2" fmla="*/ 0 h 1153079"/>
              <a:gd name="connsiteX3" fmla="*/ 1921799 w 1921799"/>
              <a:gd name="connsiteY3" fmla="*/ 115308 h 1153079"/>
              <a:gd name="connsiteX4" fmla="*/ 1921799 w 1921799"/>
              <a:gd name="connsiteY4" fmla="*/ 1037771 h 1153079"/>
              <a:gd name="connsiteX5" fmla="*/ 1806491 w 1921799"/>
              <a:gd name="connsiteY5" fmla="*/ 1153079 h 1153079"/>
              <a:gd name="connsiteX6" fmla="*/ 115308 w 1921799"/>
              <a:gd name="connsiteY6" fmla="*/ 1153079 h 1153079"/>
              <a:gd name="connsiteX7" fmla="*/ 0 w 1921799"/>
              <a:gd name="connsiteY7" fmla="*/ 1037771 h 1153079"/>
              <a:gd name="connsiteX8" fmla="*/ 0 w 1921799"/>
              <a:gd name="connsiteY8" fmla="*/ 115308 h 115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799" h="1153079">
                <a:moveTo>
                  <a:pt x="0" y="115308"/>
                </a:moveTo>
                <a:cubicBezTo>
                  <a:pt x="0" y="51625"/>
                  <a:pt x="51625" y="0"/>
                  <a:pt x="115308" y="0"/>
                </a:cubicBezTo>
                <a:lnTo>
                  <a:pt x="1806491" y="0"/>
                </a:lnTo>
                <a:cubicBezTo>
                  <a:pt x="1870174" y="0"/>
                  <a:pt x="1921799" y="51625"/>
                  <a:pt x="1921799" y="115308"/>
                </a:cubicBezTo>
                <a:lnTo>
                  <a:pt x="1921799" y="1037771"/>
                </a:lnTo>
                <a:cubicBezTo>
                  <a:pt x="1921799" y="1101454"/>
                  <a:pt x="1870174" y="1153079"/>
                  <a:pt x="1806491" y="1153079"/>
                </a:cubicBezTo>
                <a:lnTo>
                  <a:pt x="115308" y="1153079"/>
                </a:lnTo>
                <a:cubicBezTo>
                  <a:pt x="51625" y="1153079"/>
                  <a:pt x="0" y="1101454"/>
                  <a:pt x="0" y="1037771"/>
                </a:cubicBezTo>
                <a:lnTo>
                  <a:pt x="0" y="11530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9493" tIns="79493" rIns="79493" bIns="79493" numCol="1" spcCol="1270" anchor="ctr" anchorCtr="0">
            <a:noAutofit/>
          </a:bodyPr>
          <a:lstStyle/>
          <a:p>
            <a:pPr marL="0" lvl="0" indent="0" algn="ctr" defTabSz="533400">
              <a:lnSpc>
                <a:spcPct val="90000"/>
              </a:lnSpc>
              <a:spcBef>
                <a:spcPct val="0"/>
              </a:spcBef>
              <a:spcAft>
                <a:spcPct val="35000"/>
              </a:spcAft>
              <a:buNone/>
            </a:pPr>
            <a:r>
              <a:rPr lang="en-US" kern="1200">
                <a:cs typeface="Times New Roman" panose="02020603050405020304" pitchFamily="18" charset="0"/>
              </a:rPr>
              <a:t>Administrative data and interviews or surveys</a:t>
            </a:r>
          </a:p>
        </p:txBody>
      </p:sp>
      <p:sp>
        <p:nvSpPr>
          <p:cNvPr id="26" name="Freeform: Shape 25">
            <a:extLst>
              <a:ext uri="{FF2B5EF4-FFF2-40B4-BE49-F238E27FC236}">
                <a16:creationId xmlns:a16="http://schemas.microsoft.com/office/drawing/2014/main" id="{49D712FA-BAED-1624-1E44-E4985AE397D9}"/>
              </a:ext>
            </a:extLst>
          </p:cNvPr>
          <p:cNvSpPr/>
          <p:nvPr/>
        </p:nvSpPr>
        <p:spPr>
          <a:xfrm>
            <a:off x="7771814" y="4680515"/>
            <a:ext cx="407421" cy="476606"/>
          </a:xfrm>
          <a:custGeom>
            <a:avLst/>
            <a:gdLst>
              <a:gd name="connsiteX0" fmla="*/ 0 w 407421"/>
              <a:gd name="connsiteY0" fmla="*/ 95321 h 476606"/>
              <a:gd name="connsiteX1" fmla="*/ 203711 w 407421"/>
              <a:gd name="connsiteY1" fmla="*/ 95321 h 476606"/>
              <a:gd name="connsiteX2" fmla="*/ 203711 w 407421"/>
              <a:gd name="connsiteY2" fmla="*/ 0 h 476606"/>
              <a:gd name="connsiteX3" fmla="*/ 407421 w 407421"/>
              <a:gd name="connsiteY3" fmla="*/ 238303 h 476606"/>
              <a:gd name="connsiteX4" fmla="*/ 203711 w 407421"/>
              <a:gd name="connsiteY4" fmla="*/ 476606 h 476606"/>
              <a:gd name="connsiteX5" fmla="*/ 203711 w 407421"/>
              <a:gd name="connsiteY5" fmla="*/ 381285 h 476606"/>
              <a:gd name="connsiteX6" fmla="*/ 0 w 407421"/>
              <a:gd name="connsiteY6" fmla="*/ 381285 h 476606"/>
              <a:gd name="connsiteX7" fmla="*/ 0 w 407421"/>
              <a:gd name="connsiteY7" fmla="*/ 95321 h 47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21" h="476606">
                <a:moveTo>
                  <a:pt x="0" y="95321"/>
                </a:moveTo>
                <a:lnTo>
                  <a:pt x="203711" y="95321"/>
                </a:lnTo>
                <a:lnTo>
                  <a:pt x="203711" y="0"/>
                </a:lnTo>
                <a:lnTo>
                  <a:pt x="407421" y="238303"/>
                </a:lnTo>
                <a:lnTo>
                  <a:pt x="203711" y="476606"/>
                </a:lnTo>
                <a:lnTo>
                  <a:pt x="203711" y="381285"/>
                </a:lnTo>
                <a:lnTo>
                  <a:pt x="0" y="381285"/>
                </a:lnTo>
                <a:lnTo>
                  <a:pt x="0" y="95321"/>
                </a:lnTo>
                <a:close/>
              </a:path>
            </a:pathLst>
          </a:cu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0" tIns="95321" rIns="122226" bIns="95321"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7" name="Freeform: Shape 26">
            <a:extLst>
              <a:ext uri="{FF2B5EF4-FFF2-40B4-BE49-F238E27FC236}">
                <a16:creationId xmlns:a16="http://schemas.microsoft.com/office/drawing/2014/main" id="{02B1BC7D-9115-7CBA-4F53-0E9A69DB9423}"/>
              </a:ext>
            </a:extLst>
          </p:cNvPr>
          <p:cNvSpPr/>
          <p:nvPr/>
        </p:nvSpPr>
        <p:spPr>
          <a:xfrm>
            <a:off x="8479143" y="4157591"/>
            <a:ext cx="1921799" cy="1522455"/>
          </a:xfrm>
          <a:custGeom>
            <a:avLst/>
            <a:gdLst>
              <a:gd name="connsiteX0" fmla="*/ 0 w 1921799"/>
              <a:gd name="connsiteY0" fmla="*/ 115308 h 1153079"/>
              <a:gd name="connsiteX1" fmla="*/ 115308 w 1921799"/>
              <a:gd name="connsiteY1" fmla="*/ 0 h 1153079"/>
              <a:gd name="connsiteX2" fmla="*/ 1806491 w 1921799"/>
              <a:gd name="connsiteY2" fmla="*/ 0 h 1153079"/>
              <a:gd name="connsiteX3" fmla="*/ 1921799 w 1921799"/>
              <a:gd name="connsiteY3" fmla="*/ 115308 h 1153079"/>
              <a:gd name="connsiteX4" fmla="*/ 1921799 w 1921799"/>
              <a:gd name="connsiteY4" fmla="*/ 1037771 h 1153079"/>
              <a:gd name="connsiteX5" fmla="*/ 1806491 w 1921799"/>
              <a:gd name="connsiteY5" fmla="*/ 1153079 h 1153079"/>
              <a:gd name="connsiteX6" fmla="*/ 115308 w 1921799"/>
              <a:gd name="connsiteY6" fmla="*/ 1153079 h 1153079"/>
              <a:gd name="connsiteX7" fmla="*/ 0 w 1921799"/>
              <a:gd name="connsiteY7" fmla="*/ 1037771 h 1153079"/>
              <a:gd name="connsiteX8" fmla="*/ 0 w 1921799"/>
              <a:gd name="connsiteY8" fmla="*/ 115308 h 115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799" h="1153079">
                <a:moveTo>
                  <a:pt x="0" y="115308"/>
                </a:moveTo>
                <a:cubicBezTo>
                  <a:pt x="0" y="51625"/>
                  <a:pt x="51625" y="0"/>
                  <a:pt x="115308" y="0"/>
                </a:cubicBezTo>
                <a:lnTo>
                  <a:pt x="1806491" y="0"/>
                </a:lnTo>
                <a:cubicBezTo>
                  <a:pt x="1870174" y="0"/>
                  <a:pt x="1921799" y="51625"/>
                  <a:pt x="1921799" y="115308"/>
                </a:cubicBezTo>
                <a:lnTo>
                  <a:pt x="1921799" y="1037771"/>
                </a:lnTo>
                <a:cubicBezTo>
                  <a:pt x="1921799" y="1101454"/>
                  <a:pt x="1870174" y="1153079"/>
                  <a:pt x="1806491" y="1153079"/>
                </a:cubicBezTo>
                <a:lnTo>
                  <a:pt x="115308" y="1153079"/>
                </a:lnTo>
                <a:cubicBezTo>
                  <a:pt x="51625" y="1153079"/>
                  <a:pt x="0" y="1101454"/>
                  <a:pt x="0" y="1037771"/>
                </a:cubicBezTo>
                <a:lnTo>
                  <a:pt x="0" y="11530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9493" tIns="79493" rIns="79493" bIns="79493" numCol="1" spcCol="1270" anchor="ctr" anchorCtr="0">
            <a:noAutofit/>
          </a:bodyPr>
          <a:lstStyle/>
          <a:p>
            <a:pPr marL="0" lvl="0" indent="0" algn="ctr" defTabSz="533400">
              <a:lnSpc>
                <a:spcPct val="90000"/>
              </a:lnSpc>
              <a:spcBef>
                <a:spcPct val="0"/>
              </a:spcBef>
              <a:spcAft>
                <a:spcPct val="35000"/>
              </a:spcAft>
              <a:buNone/>
            </a:pPr>
            <a:r>
              <a:rPr lang="en-US" kern="1200">
                <a:cs typeface="Times New Roman" panose="02020603050405020304" pitchFamily="18" charset="0"/>
              </a:rPr>
              <a:t>Develop price database using national or local prices.</a:t>
            </a:r>
          </a:p>
        </p:txBody>
      </p:sp>
      <p:sp>
        <p:nvSpPr>
          <p:cNvPr id="4" name="TextBox 3">
            <a:extLst>
              <a:ext uri="{FF2B5EF4-FFF2-40B4-BE49-F238E27FC236}">
                <a16:creationId xmlns:a16="http://schemas.microsoft.com/office/drawing/2014/main" id="{6DB7C1E0-36BF-B54A-99B6-368E0CFBEB69}"/>
              </a:ext>
            </a:extLst>
          </p:cNvPr>
          <p:cNvSpPr txBox="1"/>
          <p:nvPr/>
        </p:nvSpPr>
        <p:spPr>
          <a:xfrm>
            <a:off x="457200" y="5814755"/>
            <a:ext cx="6431669" cy="253916"/>
          </a:xfrm>
          <a:prstGeom prst="rect">
            <a:avLst/>
          </a:prstGeom>
          <a:noFill/>
        </p:spPr>
        <p:txBody>
          <a:bodyPr wrap="square" rtlCol="0">
            <a:spAutoFit/>
          </a:bodyPr>
          <a:lstStyle/>
          <a:p>
            <a:r>
              <a:rPr lang="en-US" sz="1050" i="1">
                <a:cs typeface="Times New Roman" panose="02020603050405020304" pitchFamily="18" charset="0"/>
              </a:rPr>
              <a:t>Methodology from </a:t>
            </a:r>
            <a:r>
              <a:rPr lang="en-US" sz="1050" i="1">
                <a:ea typeface="Times New Roman" charset="0"/>
                <a:cs typeface="Times New Roman" panose="02020603050405020304" pitchFamily="18" charset="0"/>
              </a:rPr>
              <a:t>Levin, McEwan, Belfield, Bowden, and Shand (2018)</a:t>
            </a:r>
            <a:r>
              <a:rPr lang="en-US" sz="1050" i="1">
                <a:cs typeface="Times New Roman" panose="02020603050405020304" pitchFamily="18" charset="0"/>
              </a:rPr>
              <a:t> </a:t>
            </a:r>
          </a:p>
        </p:txBody>
      </p:sp>
      <p:pic>
        <p:nvPicPr>
          <p:cNvPr id="9" name="Picture 8">
            <a:extLst>
              <a:ext uri="{FF2B5EF4-FFF2-40B4-BE49-F238E27FC236}">
                <a16:creationId xmlns:a16="http://schemas.microsoft.com/office/drawing/2014/main" id="{EFB41C0D-B226-8FE0-F2AF-5F4A778CA966}"/>
              </a:ext>
            </a:extLst>
          </p:cNvPr>
          <p:cNvPicPr>
            <a:picLocks noChangeAspect="1"/>
          </p:cNvPicPr>
          <p:nvPr/>
        </p:nvPicPr>
        <p:blipFill rotWithShape="1">
          <a:blip r:embed="rId3"/>
          <a:srcRect l="5480" t="10042"/>
          <a:stretch/>
        </p:blipFill>
        <p:spPr>
          <a:xfrm>
            <a:off x="457200" y="54868"/>
            <a:ext cx="55154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Slide Number Placeholder 4">
            <a:extLst>
              <a:ext uri="{FF2B5EF4-FFF2-40B4-BE49-F238E27FC236}">
                <a16:creationId xmlns:a16="http://schemas.microsoft.com/office/drawing/2014/main" id="{A6C8916D-079B-A227-7B34-3C0F8A6CF98D}"/>
              </a:ext>
            </a:extLst>
          </p:cNvPr>
          <p:cNvSpPr txBox="1">
            <a:spLocks/>
          </p:cNvSpPr>
          <p:nvPr/>
        </p:nvSpPr>
        <p:spPr>
          <a:xfrm>
            <a:off x="457203" y="6422601"/>
            <a:ext cx="243015" cy="246221"/>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z="1000" smtClean="0">
                <a:solidFill>
                  <a:schemeClr val="bg2"/>
                </a:solidFill>
              </a:rPr>
              <a:pPr/>
              <a:t>23</a:t>
            </a:fld>
            <a:endParaRPr lang="en-US" sz="1000">
              <a:solidFill>
                <a:schemeClr val="bg2"/>
              </a:solidFill>
            </a:endParaRPr>
          </a:p>
        </p:txBody>
      </p:sp>
      <p:grpSp>
        <p:nvGrpSpPr>
          <p:cNvPr id="3" name="Group 2">
            <a:extLst>
              <a:ext uri="{FF2B5EF4-FFF2-40B4-BE49-F238E27FC236}">
                <a16:creationId xmlns:a16="http://schemas.microsoft.com/office/drawing/2014/main" id="{80D04F3F-8405-EE35-E8CF-D807BC673829}"/>
              </a:ext>
            </a:extLst>
          </p:cNvPr>
          <p:cNvGrpSpPr/>
          <p:nvPr/>
        </p:nvGrpSpPr>
        <p:grpSpPr>
          <a:xfrm>
            <a:off x="9428324" y="6144604"/>
            <a:ext cx="837844" cy="723888"/>
            <a:chOff x="7961660" y="244707"/>
            <a:chExt cx="1467524" cy="1275886"/>
          </a:xfrm>
        </p:grpSpPr>
        <p:sp>
          <p:nvSpPr>
            <p:cNvPr id="5" name="Rectangle 4">
              <a:extLst>
                <a:ext uri="{FF2B5EF4-FFF2-40B4-BE49-F238E27FC236}">
                  <a16:creationId xmlns:a16="http://schemas.microsoft.com/office/drawing/2014/main" id="{DCD483A6-95FF-229F-D662-E6A4EC0068DE}"/>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C31C77A4-14E8-4965-65EE-7555CEF98166}"/>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79318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30B3-2D52-0EB3-A2DE-E8940FA64391}"/>
              </a:ext>
            </a:extLst>
          </p:cNvPr>
          <p:cNvSpPr>
            <a:spLocks noGrp="1"/>
          </p:cNvSpPr>
          <p:nvPr>
            <p:ph type="ctrTitle"/>
          </p:nvPr>
        </p:nvSpPr>
        <p:spPr>
          <a:xfrm>
            <a:off x="457200" y="1267161"/>
            <a:ext cx="10515600" cy="2108110"/>
          </a:xfrm>
        </p:spPr>
        <p:txBody>
          <a:bodyPr/>
          <a:lstStyle/>
          <a:p>
            <a:r>
              <a:rPr lang="en-US"/>
              <a:t>Project Timeline and Commitments</a:t>
            </a:r>
          </a:p>
        </p:txBody>
      </p:sp>
      <p:sp>
        <p:nvSpPr>
          <p:cNvPr id="7" name="Subtitle 6">
            <a:extLst>
              <a:ext uri="{FF2B5EF4-FFF2-40B4-BE49-F238E27FC236}">
                <a16:creationId xmlns:a16="http://schemas.microsoft.com/office/drawing/2014/main" id="{AA889656-1168-2934-72ED-E975834E9FA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8F66402-B9B6-019E-09F4-4116BEE38420}"/>
              </a:ext>
            </a:extLst>
          </p:cNvPr>
          <p:cNvSpPr>
            <a:spLocks noGrp="1"/>
          </p:cNvSpPr>
          <p:nvPr>
            <p:ph type="sldNum" sz="quarter" idx="10"/>
          </p:nvPr>
        </p:nvSpPr>
        <p:spPr>
          <a:xfrm>
            <a:off x="457203" y="6422601"/>
            <a:ext cx="243015" cy="246221"/>
          </a:xfrm>
        </p:spPr>
        <p:txBody>
          <a:bodyPr/>
          <a:lstStyle/>
          <a:p>
            <a:fld id="{7E1341B0-7904-4148-9082-6535FE1E4D20}" type="slidenum">
              <a:rPr lang="en-US" smtClean="0"/>
              <a:pPr/>
              <a:t>24</a:t>
            </a:fld>
            <a:endParaRPr lang="en-US"/>
          </a:p>
        </p:txBody>
      </p:sp>
      <p:grpSp>
        <p:nvGrpSpPr>
          <p:cNvPr id="3" name="Group 2">
            <a:extLst>
              <a:ext uri="{FF2B5EF4-FFF2-40B4-BE49-F238E27FC236}">
                <a16:creationId xmlns:a16="http://schemas.microsoft.com/office/drawing/2014/main" id="{DA8EF5F8-1618-33D5-FA8B-86D2CF64F091}"/>
              </a:ext>
            </a:extLst>
          </p:cNvPr>
          <p:cNvGrpSpPr/>
          <p:nvPr/>
        </p:nvGrpSpPr>
        <p:grpSpPr>
          <a:xfrm>
            <a:off x="8278531" y="83975"/>
            <a:ext cx="1467524" cy="1275886"/>
            <a:chOff x="7961660" y="244707"/>
            <a:chExt cx="1467524" cy="1275886"/>
          </a:xfrm>
        </p:grpSpPr>
        <p:sp>
          <p:nvSpPr>
            <p:cNvPr id="5" name="Rectangle 4">
              <a:extLst>
                <a:ext uri="{FF2B5EF4-FFF2-40B4-BE49-F238E27FC236}">
                  <a16:creationId xmlns:a16="http://schemas.microsoft.com/office/drawing/2014/main" id="{1425D248-5CC6-A00D-CAD6-C3E15D9E18EA}"/>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2A08D3E3-8E0C-681A-E921-1659618EF426}"/>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925080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5439511" y="-39093"/>
            <a:ext cx="5638801" cy="1051560"/>
          </a:xfrm>
        </p:spPr>
        <p:txBody>
          <a:bodyPr/>
          <a:lstStyle/>
          <a:p>
            <a:r>
              <a:rPr lang="en-US"/>
              <a:t>Dr. Maura Shramko</a:t>
            </a:r>
          </a:p>
        </p:txBody>
      </p:sp>
      <p:sp>
        <p:nvSpPr>
          <p:cNvPr id="1033" name="Text Placeholder 3">
            <a:extLst>
              <a:ext uri="{FF2B5EF4-FFF2-40B4-BE49-F238E27FC236}">
                <a16:creationId xmlns:a16="http://schemas.microsoft.com/office/drawing/2014/main" id="{5E543896-FED1-6CA1-09F8-150AE9B3C75B}"/>
              </a:ext>
            </a:extLst>
          </p:cNvPr>
          <p:cNvSpPr>
            <a:spLocks noGrp="1"/>
          </p:cNvSpPr>
          <p:nvPr>
            <p:ph type="body" sz="quarter" idx="20"/>
          </p:nvPr>
        </p:nvSpPr>
        <p:spPr>
          <a:xfrm>
            <a:off x="5439509" y="1137282"/>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5439509" y="1307591"/>
            <a:ext cx="6600092" cy="4895355"/>
          </a:xfrm>
        </p:spPr>
        <p:txBody>
          <a:bodyPr>
            <a:normAutofit fontScale="92500" lnSpcReduction="20000"/>
          </a:bodyPr>
          <a:lstStyle/>
          <a:p>
            <a:r>
              <a:rPr lang="en-US"/>
              <a:t>AIR Researcher</a:t>
            </a:r>
          </a:p>
          <a:p>
            <a:r>
              <a:rPr lang="en-US" b="1"/>
              <a:t>Training: </a:t>
            </a:r>
            <a:r>
              <a:rPr lang="en-US"/>
              <a:t>Developmental Science, Public Policy</a:t>
            </a:r>
          </a:p>
          <a:p>
            <a:r>
              <a:rPr lang="en-US" b="1"/>
              <a:t>Research Interests/Expertise:</a:t>
            </a:r>
          </a:p>
          <a:p>
            <a:pPr lvl="1"/>
            <a:r>
              <a:rPr lang="en-US"/>
              <a:t>Health promotion and violence prevention</a:t>
            </a:r>
          </a:p>
          <a:p>
            <a:pPr lvl="1"/>
            <a:r>
              <a:rPr lang="en-US"/>
              <a:t>Participatory and mixed-methods research design</a:t>
            </a:r>
          </a:p>
          <a:p>
            <a:r>
              <a:rPr lang="en-US" b="1"/>
              <a:t>Relevant Experience:</a:t>
            </a:r>
          </a:p>
          <a:p>
            <a:pPr lvl="1"/>
            <a:r>
              <a:rPr lang="en-US"/>
              <a:t>Project Director of Indy Peace Fellowship Credible Messenger Mentoring Evaluation with NICJR</a:t>
            </a:r>
          </a:p>
          <a:p>
            <a:pPr lvl="1"/>
            <a:r>
              <a:rPr lang="en-US"/>
              <a:t>Implementation Evaluation Lead of Community Covid Housing Program Evaluation with Harris County</a:t>
            </a:r>
          </a:p>
          <a:p>
            <a:pPr lvl="1"/>
            <a:r>
              <a:rPr lang="en-US"/>
              <a:t>Research Lead for program evaluations with justice involved youth: </a:t>
            </a:r>
          </a:p>
          <a:p>
            <a:pPr lvl="2"/>
            <a:r>
              <a:rPr lang="en-US"/>
              <a:t>Youth Detained in San Francisco’s Juvenile Hall with DCYF</a:t>
            </a:r>
          </a:p>
          <a:p>
            <a:pPr lvl="2"/>
            <a:r>
              <a:rPr lang="en-US"/>
              <a:t>Implementation Evaluation of Jefferson Parish Diversion Program</a:t>
            </a:r>
          </a:p>
          <a:p>
            <a:pPr lvl="2"/>
            <a:r>
              <a:rPr lang="en-US"/>
              <a:t>Cross-system Coordination for Justice-Involved Youth in Milwaukee</a:t>
            </a:r>
          </a:p>
          <a:p>
            <a:pPr marL="240030" lvl="1" indent="0">
              <a:buNone/>
            </a:pPr>
            <a:endParaRPr lang="en-US"/>
          </a:p>
          <a:p>
            <a:pPr marL="240030" lvl="1" indent="0">
              <a:buNone/>
            </a:pPr>
            <a:endParaRPr lang="en-US"/>
          </a:p>
          <a:p>
            <a:pPr lvl="1"/>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25</a:t>
            </a:fld>
            <a:endParaRPr lang="en-US"/>
          </a:p>
        </p:txBody>
      </p:sp>
      <p:pic>
        <p:nvPicPr>
          <p:cNvPr id="3" name="Picture 2" descr="A person smiling for a selfie&#10;&#10;Description automatically generated">
            <a:extLst>
              <a:ext uri="{FF2B5EF4-FFF2-40B4-BE49-F238E27FC236}">
                <a16:creationId xmlns:a16="http://schemas.microsoft.com/office/drawing/2014/main" id="{21910F90-FA80-B1FB-5329-18F8B9ABE85A}"/>
              </a:ext>
            </a:extLst>
          </p:cNvPr>
          <p:cNvPicPr>
            <a:picLocks noChangeAspect="1"/>
          </p:cNvPicPr>
          <p:nvPr/>
        </p:nvPicPr>
        <p:blipFill>
          <a:blip r:embed="rId3"/>
          <a:stretch>
            <a:fillRect/>
          </a:stretch>
        </p:blipFill>
        <p:spPr>
          <a:xfrm>
            <a:off x="0" y="0"/>
            <a:ext cx="5080000" cy="6202947"/>
          </a:xfrm>
          <a:prstGeom prst="rect">
            <a:avLst/>
          </a:prstGeom>
        </p:spPr>
      </p:pic>
      <p:grpSp>
        <p:nvGrpSpPr>
          <p:cNvPr id="2" name="Group 1">
            <a:extLst>
              <a:ext uri="{FF2B5EF4-FFF2-40B4-BE49-F238E27FC236}">
                <a16:creationId xmlns:a16="http://schemas.microsoft.com/office/drawing/2014/main" id="{08E757BE-1D64-7219-B152-A55B66BB1DFC}"/>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C27FF088-8C10-ADC1-FF94-C8A6D2E96625}"/>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685AD953-32B5-E837-902F-57088F16D075}"/>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70065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3004-6F5D-DEAD-FC04-A35A08FB58E9}"/>
              </a:ext>
            </a:extLst>
          </p:cNvPr>
          <p:cNvSpPr>
            <a:spLocks noGrp="1"/>
          </p:cNvSpPr>
          <p:nvPr>
            <p:ph type="title"/>
          </p:nvPr>
        </p:nvSpPr>
        <p:spPr/>
        <p:txBody>
          <a:bodyPr/>
          <a:lstStyle/>
          <a:p>
            <a:r>
              <a:rPr lang="en-US">
                <a:cs typeface="Arial"/>
              </a:rPr>
              <a:t>Project Timeline – Key Phases</a:t>
            </a:r>
            <a:endParaRPr lang="en-US"/>
          </a:p>
        </p:txBody>
      </p:sp>
      <p:sp>
        <p:nvSpPr>
          <p:cNvPr id="6" name="Freeform: Shape 5">
            <a:extLst>
              <a:ext uri="{FF2B5EF4-FFF2-40B4-BE49-F238E27FC236}">
                <a16:creationId xmlns:a16="http://schemas.microsoft.com/office/drawing/2014/main" id="{86AFA53E-F0A0-2E87-51AF-169A99D9A065}"/>
              </a:ext>
            </a:extLst>
          </p:cNvPr>
          <p:cNvSpPr/>
          <p:nvPr/>
        </p:nvSpPr>
        <p:spPr>
          <a:xfrm>
            <a:off x="909509" y="3724050"/>
            <a:ext cx="3607442" cy="508384"/>
          </a:xfrm>
          <a:custGeom>
            <a:avLst/>
            <a:gdLst>
              <a:gd name="connsiteX0" fmla="*/ 0 w 2705455"/>
              <a:gd name="connsiteY0" fmla="*/ 0 h 508384"/>
              <a:gd name="connsiteX1" fmla="*/ 2705455 w 2705455"/>
              <a:gd name="connsiteY1" fmla="*/ 0 h 508384"/>
              <a:gd name="connsiteX2" fmla="*/ 2705455 w 2705455"/>
              <a:gd name="connsiteY2" fmla="*/ 508384 h 508384"/>
              <a:gd name="connsiteX3" fmla="*/ 0 w 2705455"/>
              <a:gd name="connsiteY3" fmla="*/ 508384 h 508384"/>
              <a:gd name="connsiteX4" fmla="*/ 0 w 2705455"/>
              <a:gd name="connsiteY4" fmla="*/ 0 h 50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455" h="508384">
                <a:moveTo>
                  <a:pt x="0" y="0"/>
                </a:moveTo>
                <a:lnTo>
                  <a:pt x="2705455" y="0"/>
                </a:lnTo>
                <a:lnTo>
                  <a:pt x="2705455" y="508384"/>
                </a:lnTo>
                <a:lnTo>
                  <a:pt x="0" y="508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b="1" kern="1200"/>
              <a:t>August–October 2024</a:t>
            </a:r>
          </a:p>
        </p:txBody>
      </p:sp>
      <p:sp>
        <p:nvSpPr>
          <p:cNvPr id="7" name="Rectangle 6">
            <a:extLst>
              <a:ext uri="{FF2B5EF4-FFF2-40B4-BE49-F238E27FC236}">
                <a16:creationId xmlns:a16="http://schemas.microsoft.com/office/drawing/2014/main" id="{1039ACDA-1CC5-DC08-404C-5966A5CDFD2C}"/>
              </a:ext>
            </a:extLst>
          </p:cNvPr>
          <p:cNvSpPr/>
          <p:nvPr/>
        </p:nvSpPr>
        <p:spPr>
          <a:xfrm>
            <a:off x="457202" y="3526067"/>
            <a:ext cx="11276012" cy="630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57035004-BC4F-5378-2BA1-62B5393A63D6}"/>
              </a:ext>
            </a:extLst>
          </p:cNvPr>
          <p:cNvSpPr/>
          <p:nvPr/>
        </p:nvSpPr>
        <p:spPr>
          <a:xfrm>
            <a:off x="1539243" y="1937887"/>
            <a:ext cx="2347974" cy="764896"/>
          </a:xfrm>
          <a:prstGeom prst="roundRect">
            <a:avLst/>
          </a:prstGeom>
          <a:solidFill>
            <a:schemeClr val="bg1">
              <a:lumMod val="9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200" b="1" kern="1200">
                <a:latin typeface="Calibri"/>
              </a:rPr>
              <a:t>Project Planning</a:t>
            </a:r>
          </a:p>
          <a:p>
            <a:pPr marL="57150" lvl="1" indent="-57150" algn="l" defTabSz="488950">
              <a:lnSpc>
                <a:spcPct val="90000"/>
              </a:lnSpc>
              <a:spcBef>
                <a:spcPct val="0"/>
              </a:spcBef>
              <a:spcAft>
                <a:spcPct val="15000"/>
              </a:spcAft>
              <a:buChar char="•"/>
            </a:pPr>
            <a:r>
              <a:rPr lang="en-US" sz="1200" b="0" kern="1200">
                <a:latin typeface="Calibri"/>
              </a:rPr>
              <a:t>Logic Model</a:t>
            </a:r>
          </a:p>
          <a:p>
            <a:pPr marL="57150" lvl="1" indent="-57150" algn="l" defTabSz="488950">
              <a:lnSpc>
                <a:spcPct val="90000"/>
              </a:lnSpc>
              <a:spcBef>
                <a:spcPct val="0"/>
              </a:spcBef>
              <a:spcAft>
                <a:spcPct val="15000"/>
              </a:spcAft>
              <a:buChar char="•"/>
            </a:pPr>
            <a:r>
              <a:rPr lang="en-US" sz="1200" b="0" kern="1200">
                <a:latin typeface="Calibri"/>
              </a:rPr>
              <a:t>Evaluation Plan</a:t>
            </a:r>
          </a:p>
        </p:txBody>
      </p:sp>
      <p:sp>
        <p:nvSpPr>
          <p:cNvPr id="9" name="Straight Connector 8">
            <a:extLst>
              <a:ext uri="{FF2B5EF4-FFF2-40B4-BE49-F238E27FC236}">
                <a16:creationId xmlns:a16="http://schemas.microsoft.com/office/drawing/2014/main" id="{1AAF406C-3921-268F-2493-C2218ED1ABD7}"/>
              </a:ext>
            </a:extLst>
          </p:cNvPr>
          <p:cNvSpPr/>
          <p:nvPr/>
        </p:nvSpPr>
        <p:spPr>
          <a:xfrm>
            <a:off x="2713229" y="2702783"/>
            <a:ext cx="0" cy="764825"/>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779EE9FE-3EC7-C5F9-285A-F5C1A2E8B418}"/>
              </a:ext>
            </a:extLst>
          </p:cNvPr>
          <p:cNvSpPr/>
          <p:nvPr/>
        </p:nvSpPr>
        <p:spPr>
          <a:xfrm>
            <a:off x="3164159" y="2882742"/>
            <a:ext cx="3607442" cy="508384"/>
          </a:xfrm>
          <a:custGeom>
            <a:avLst/>
            <a:gdLst>
              <a:gd name="connsiteX0" fmla="*/ 0 w 2705455"/>
              <a:gd name="connsiteY0" fmla="*/ 0 h 508384"/>
              <a:gd name="connsiteX1" fmla="*/ 2705455 w 2705455"/>
              <a:gd name="connsiteY1" fmla="*/ 0 h 508384"/>
              <a:gd name="connsiteX2" fmla="*/ 2705455 w 2705455"/>
              <a:gd name="connsiteY2" fmla="*/ 508384 h 508384"/>
              <a:gd name="connsiteX3" fmla="*/ 0 w 2705455"/>
              <a:gd name="connsiteY3" fmla="*/ 508384 h 508384"/>
              <a:gd name="connsiteX4" fmla="*/ 0 w 2705455"/>
              <a:gd name="connsiteY4" fmla="*/ 0 h 50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455" h="508384">
                <a:moveTo>
                  <a:pt x="0" y="0"/>
                </a:moveTo>
                <a:lnTo>
                  <a:pt x="2705455" y="0"/>
                </a:lnTo>
                <a:lnTo>
                  <a:pt x="2705455" y="508384"/>
                </a:lnTo>
                <a:lnTo>
                  <a:pt x="0" y="508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November 2024–January 2025</a:t>
            </a:r>
          </a:p>
        </p:txBody>
      </p:sp>
      <p:sp>
        <p:nvSpPr>
          <p:cNvPr id="11" name="Rectangle: Rounded Corners 10">
            <a:extLst>
              <a:ext uri="{FF2B5EF4-FFF2-40B4-BE49-F238E27FC236}">
                <a16:creationId xmlns:a16="http://schemas.microsoft.com/office/drawing/2014/main" id="{54A3A690-6527-5CE3-6F4B-D607EC374F63}"/>
              </a:ext>
            </a:extLst>
          </p:cNvPr>
          <p:cNvSpPr/>
          <p:nvPr/>
        </p:nvSpPr>
        <p:spPr>
          <a:xfrm>
            <a:off x="3793895" y="4412393"/>
            <a:ext cx="2347974" cy="862959"/>
          </a:xfrm>
          <a:prstGeom prst="roundRect">
            <a:avLst/>
          </a:prstGeom>
          <a:solidFill>
            <a:schemeClr val="bg1">
              <a:lumMod val="9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l" defTabSz="444500">
              <a:lnSpc>
                <a:spcPct val="90000"/>
              </a:lnSpc>
              <a:spcBef>
                <a:spcPct val="0"/>
              </a:spcBef>
              <a:spcAft>
                <a:spcPct val="35000"/>
              </a:spcAft>
              <a:buNone/>
            </a:pPr>
            <a:r>
              <a:rPr lang="en-US" sz="1200" b="1" kern="1200"/>
              <a:t>Data collection </a:t>
            </a:r>
            <a:endParaRPr lang="en-US" sz="1200" kern="1200"/>
          </a:p>
          <a:p>
            <a:pPr marL="57150" lvl="1" indent="-57150" algn="l" defTabSz="444500">
              <a:lnSpc>
                <a:spcPct val="90000"/>
              </a:lnSpc>
              <a:spcBef>
                <a:spcPct val="0"/>
              </a:spcBef>
              <a:spcAft>
                <a:spcPct val="15000"/>
              </a:spcAft>
              <a:buChar char="•"/>
            </a:pPr>
            <a:r>
              <a:rPr lang="en-US" sz="1200" kern="1200"/>
              <a:t>Interviews</a:t>
            </a:r>
          </a:p>
          <a:p>
            <a:pPr marL="57150" lvl="1" indent="-57150" algn="l" defTabSz="444500">
              <a:lnSpc>
                <a:spcPct val="90000"/>
              </a:lnSpc>
              <a:spcBef>
                <a:spcPct val="0"/>
              </a:spcBef>
              <a:spcAft>
                <a:spcPct val="15000"/>
              </a:spcAft>
              <a:buChar char="•"/>
            </a:pPr>
            <a:r>
              <a:rPr lang="en-US" sz="1200" kern="1200"/>
              <a:t>Surveys</a:t>
            </a:r>
          </a:p>
          <a:p>
            <a:pPr marL="57150" lvl="1" indent="-57150" algn="l" defTabSz="444500">
              <a:lnSpc>
                <a:spcPct val="90000"/>
              </a:lnSpc>
              <a:spcBef>
                <a:spcPct val="0"/>
              </a:spcBef>
              <a:spcAft>
                <a:spcPct val="15000"/>
              </a:spcAft>
              <a:buChar char="•"/>
            </a:pPr>
            <a:r>
              <a:rPr lang="en-US" sz="1200" b="0" kern="1200">
                <a:latin typeface="Calibri"/>
              </a:rPr>
              <a:t>Administrative data cleaning</a:t>
            </a:r>
          </a:p>
        </p:txBody>
      </p:sp>
      <p:sp>
        <p:nvSpPr>
          <p:cNvPr id="12" name="Straight Connector 11">
            <a:extLst>
              <a:ext uri="{FF2B5EF4-FFF2-40B4-BE49-F238E27FC236}">
                <a16:creationId xmlns:a16="http://schemas.microsoft.com/office/drawing/2014/main" id="{9EACE4BE-0D78-DA30-534D-84E549A034FB}"/>
              </a:ext>
            </a:extLst>
          </p:cNvPr>
          <p:cNvSpPr/>
          <p:nvPr/>
        </p:nvSpPr>
        <p:spPr>
          <a:xfrm>
            <a:off x="4967881" y="3647567"/>
            <a:ext cx="0" cy="764825"/>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65736A67-7268-6F40-A91B-A104A2C5C8EA}"/>
              </a:ext>
            </a:extLst>
          </p:cNvPr>
          <p:cNvSpPr/>
          <p:nvPr/>
        </p:nvSpPr>
        <p:spPr>
          <a:xfrm>
            <a:off x="2664912" y="3505854"/>
            <a:ext cx="109728" cy="109728"/>
          </a:xfrm>
          <a:prstGeom prst="ellipse">
            <a:avLst/>
          </a:prstGeom>
          <a:solidFill>
            <a:srgbClr val="F2F2F2"/>
          </a:solidFill>
          <a:ln w="12700" cap="flat" cmpd="sng" algn="ctr">
            <a:solidFill>
              <a:schemeClr val="accent3"/>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4" name="Oval 13">
            <a:extLst>
              <a:ext uri="{FF2B5EF4-FFF2-40B4-BE49-F238E27FC236}">
                <a16:creationId xmlns:a16="http://schemas.microsoft.com/office/drawing/2014/main" id="{682C4586-61F0-2740-6ECE-1094F5CDF458}"/>
              </a:ext>
            </a:extLst>
          </p:cNvPr>
          <p:cNvSpPr/>
          <p:nvPr/>
        </p:nvSpPr>
        <p:spPr>
          <a:xfrm>
            <a:off x="4919567" y="3505854"/>
            <a:ext cx="109728" cy="109728"/>
          </a:xfrm>
          <a:prstGeom prst="ellipse">
            <a:avLst/>
          </a:prstGeom>
          <a:solidFill>
            <a:srgbClr val="F2F2F2"/>
          </a:solidFill>
          <a:ln w="12700" cap="flat" cmpd="sng" algn="ctr">
            <a:solidFill>
              <a:schemeClr val="accent3"/>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69826AA-1276-43DC-18A4-498B8B178921}"/>
              </a:ext>
            </a:extLst>
          </p:cNvPr>
          <p:cNvSpPr/>
          <p:nvPr/>
        </p:nvSpPr>
        <p:spPr>
          <a:xfrm>
            <a:off x="5418812" y="3729346"/>
            <a:ext cx="3607442" cy="506378"/>
          </a:xfrm>
          <a:custGeom>
            <a:avLst/>
            <a:gdLst>
              <a:gd name="connsiteX0" fmla="*/ 0 w 2705455"/>
              <a:gd name="connsiteY0" fmla="*/ 0 h 506378"/>
              <a:gd name="connsiteX1" fmla="*/ 2705455 w 2705455"/>
              <a:gd name="connsiteY1" fmla="*/ 0 h 506378"/>
              <a:gd name="connsiteX2" fmla="*/ 2705455 w 2705455"/>
              <a:gd name="connsiteY2" fmla="*/ 506378 h 506378"/>
              <a:gd name="connsiteX3" fmla="*/ 0 w 2705455"/>
              <a:gd name="connsiteY3" fmla="*/ 506378 h 506378"/>
              <a:gd name="connsiteX4" fmla="*/ 0 w 2705455"/>
              <a:gd name="connsiteY4" fmla="*/ 0 h 50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455" h="506378">
                <a:moveTo>
                  <a:pt x="0" y="0"/>
                </a:moveTo>
                <a:lnTo>
                  <a:pt x="2705455" y="0"/>
                </a:lnTo>
                <a:lnTo>
                  <a:pt x="2705455" y="506378"/>
                </a:lnTo>
                <a:lnTo>
                  <a:pt x="0" y="506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b="1" kern="1200">
                <a:latin typeface="Calibri"/>
              </a:rPr>
              <a:t>February–April 2025</a:t>
            </a:r>
            <a:endParaRPr lang="en-US" sz="1600" b="1" kern="1200">
              <a:solidFill>
                <a:srgbClr val="000000"/>
              </a:solidFill>
            </a:endParaRPr>
          </a:p>
        </p:txBody>
      </p:sp>
      <p:sp>
        <p:nvSpPr>
          <p:cNvPr id="16" name="Rectangle: Rounded Corners 15">
            <a:extLst>
              <a:ext uri="{FF2B5EF4-FFF2-40B4-BE49-F238E27FC236}">
                <a16:creationId xmlns:a16="http://schemas.microsoft.com/office/drawing/2014/main" id="{89BA012D-5859-9180-8EB7-33BBAD193D96}"/>
              </a:ext>
            </a:extLst>
          </p:cNvPr>
          <p:cNvSpPr/>
          <p:nvPr/>
        </p:nvSpPr>
        <p:spPr>
          <a:xfrm>
            <a:off x="6047475" y="1726220"/>
            <a:ext cx="2347974" cy="979282"/>
          </a:xfrm>
          <a:prstGeom prst="roundRect">
            <a:avLst/>
          </a:prstGeom>
          <a:solidFill>
            <a:schemeClr val="bg1">
              <a:lumMod val="9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200" b="1" kern="1200">
                <a:solidFill>
                  <a:srgbClr val="000000"/>
                </a:solidFill>
              </a:rPr>
              <a:t>Data analysis</a:t>
            </a:r>
          </a:p>
          <a:p>
            <a:pPr marL="57150" lvl="1" indent="-57150" algn="l" defTabSz="488950">
              <a:lnSpc>
                <a:spcPct val="90000"/>
              </a:lnSpc>
              <a:spcBef>
                <a:spcPct val="0"/>
              </a:spcBef>
              <a:spcAft>
                <a:spcPct val="15000"/>
              </a:spcAft>
              <a:buChar char="•"/>
            </a:pPr>
            <a:r>
              <a:rPr lang="en-US" sz="1200" b="0" kern="1200">
                <a:solidFill>
                  <a:srgbClr val="000000"/>
                </a:solidFill>
              </a:rPr>
              <a:t>Qualitative data analysis</a:t>
            </a:r>
          </a:p>
          <a:p>
            <a:pPr marL="57150" lvl="1" indent="-57150" algn="l" defTabSz="488950">
              <a:lnSpc>
                <a:spcPct val="90000"/>
              </a:lnSpc>
              <a:spcBef>
                <a:spcPct val="0"/>
              </a:spcBef>
              <a:spcAft>
                <a:spcPct val="15000"/>
              </a:spcAft>
              <a:buChar char="•"/>
            </a:pPr>
            <a:r>
              <a:rPr lang="en-US" sz="1200" b="0" kern="1200">
                <a:solidFill>
                  <a:srgbClr val="000000"/>
                </a:solidFill>
              </a:rPr>
              <a:t>Impact analysis</a:t>
            </a:r>
          </a:p>
          <a:p>
            <a:pPr marL="57150" lvl="1" indent="-57150" algn="l" defTabSz="488950">
              <a:lnSpc>
                <a:spcPct val="90000"/>
              </a:lnSpc>
              <a:spcBef>
                <a:spcPct val="0"/>
              </a:spcBef>
              <a:spcAft>
                <a:spcPct val="15000"/>
              </a:spcAft>
              <a:buChar char="•"/>
            </a:pPr>
            <a:r>
              <a:rPr lang="en-US" sz="1200" b="0" kern="1200">
                <a:solidFill>
                  <a:srgbClr val="000000"/>
                </a:solidFill>
              </a:rPr>
              <a:t>Cost analysis</a:t>
            </a:r>
          </a:p>
        </p:txBody>
      </p:sp>
      <p:sp>
        <p:nvSpPr>
          <p:cNvPr id="17" name="Straight Connector 16">
            <a:extLst>
              <a:ext uri="{FF2B5EF4-FFF2-40B4-BE49-F238E27FC236}">
                <a16:creationId xmlns:a16="http://schemas.microsoft.com/office/drawing/2014/main" id="{5AFC41AF-9023-62AC-29F1-43805DB098BE}"/>
              </a:ext>
            </a:extLst>
          </p:cNvPr>
          <p:cNvSpPr/>
          <p:nvPr/>
        </p:nvSpPr>
        <p:spPr>
          <a:xfrm>
            <a:off x="7222533" y="2709103"/>
            <a:ext cx="0" cy="761807"/>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8EDBF73B-6CD4-3CB4-A9DC-8066186C27F5}"/>
              </a:ext>
            </a:extLst>
          </p:cNvPr>
          <p:cNvSpPr/>
          <p:nvPr/>
        </p:nvSpPr>
        <p:spPr>
          <a:xfrm>
            <a:off x="7673464" y="2882742"/>
            <a:ext cx="3607442" cy="508384"/>
          </a:xfrm>
          <a:custGeom>
            <a:avLst/>
            <a:gdLst>
              <a:gd name="connsiteX0" fmla="*/ 0 w 2705455"/>
              <a:gd name="connsiteY0" fmla="*/ 0 h 508384"/>
              <a:gd name="connsiteX1" fmla="*/ 2705455 w 2705455"/>
              <a:gd name="connsiteY1" fmla="*/ 0 h 508384"/>
              <a:gd name="connsiteX2" fmla="*/ 2705455 w 2705455"/>
              <a:gd name="connsiteY2" fmla="*/ 508384 h 508384"/>
              <a:gd name="connsiteX3" fmla="*/ 0 w 2705455"/>
              <a:gd name="connsiteY3" fmla="*/ 508384 h 508384"/>
              <a:gd name="connsiteX4" fmla="*/ 0 w 2705455"/>
              <a:gd name="connsiteY4" fmla="*/ 0 h 50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455" h="508384">
                <a:moveTo>
                  <a:pt x="0" y="0"/>
                </a:moveTo>
                <a:lnTo>
                  <a:pt x="2705455" y="0"/>
                </a:lnTo>
                <a:lnTo>
                  <a:pt x="2705455" y="508384"/>
                </a:lnTo>
                <a:lnTo>
                  <a:pt x="0" y="508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b="1" kern="1200">
                <a:solidFill>
                  <a:srgbClr val="000000"/>
                </a:solidFill>
              </a:rPr>
              <a:t>May–July 2025</a:t>
            </a:r>
            <a:endParaRPr lang="en-US" sz="1050" b="0" kern="1200">
              <a:solidFill>
                <a:srgbClr val="000000"/>
              </a:solidFill>
            </a:endParaRPr>
          </a:p>
        </p:txBody>
      </p:sp>
      <p:sp>
        <p:nvSpPr>
          <p:cNvPr id="19" name="Rectangle: Rounded Corners 18">
            <a:extLst>
              <a:ext uri="{FF2B5EF4-FFF2-40B4-BE49-F238E27FC236}">
                <a16:creationId xmlns:a16="http://schemas.microsoft.com/office/drawing/2014/main" id="{3D111795-0EA1-EDDE-62E3-A35A8C7EED35}"/>
              </a:ext>
            </a:extLst>
          </p:cNvPr>
          <p:cNvSpPr/>
          <p:nvPr/>
        </p:nvSpPr>
        <p:spPr>
          <a:xfrm>
            <a:off x="8303198" y="4412393"/>
            <a:ext cx="2347974" cy="627607"/>
          </a:xfrm>
          <a:prstGeom prst="roundRect">
            <a:avLst/>
          </a:prstGeom>
          <a:solidFill>
            <a:schemeClr val="bg1">
              <a:lumMod val="9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200" b="1" kern="1200">
                <a:solidFill>
                  <a:srgbClr val="000000"/>
                </a:solidFill>
              </a:rPr>
              <a:t>Dissemination</a:t>
            </a:r>
          </a:p>
          <a:p>
            <a:pPr marL="57150" lvl="1" indent="-57150" algn="l" defTabSz="488950">
              <a:lnSpc>
                <a:spcPct val="90000"/>
              </a:lnSpc>
              <a:spcBef>
                <a:spcPct val="0"/>
              </a:spcBef>
              <a:spcAft>
                <a:spcPct val="15000"/>
              </a:spcAft>
              <a:buChar char="•"/>
            </a:pPr>
            <a:r>
              <a:rPr lang="en-US" sz="1200" b="0" kern="1200">
                <a:solidFill>
                  <a:srgbClr val="000000"/>
                </a:solidFill>
              </a:rPr>
              <a:t>Final reporting for each evaluation</a:t>
            </a:r>
          </a:p>
        </p:txBody>
      </p:sp>
      <p:sp>
        <p:nvSpPr>
          <p:cNvPr id="20" name="Straight Connector 19">
            <a:extLst>
              <a:ext uri="{FF2B5EF4-FFF2-40B4-BE49-F238E27FC236}">
                <a16:creationId xmlns:a16="http://schemas.microsoft.com/office/drawing/2014/main" id="{EF614CB4-4375-A866-8DC7-08644D805E0C}"/>
              </a:ext>
            </a:extLst>
          </p:cNvPr>
          <p:cNvSpPr/>
          <p:nvPr/>
        </p:nvSpPr>
        <p:spPr>
          <a:xfrm>
            <a:off x="9477186" y="3647567"/>
            <a:ext cx="0" cy="764825"/>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34E38586-35BC-464D-6E67-BCBDEDC851A1}"/>
              </a:ext>
            </a:extLst>
          </p:cNvPr>
          <p:cNvSpPr/>
          <p:nvPr/>
        </p:nvSpPr>
        <p:spPr>
          <a:xfrm>
            <a:off x="7174218" y="3506076"/>
            <a:ext cx="109728" cy="109728"/>
          </a:xfrm>
          <a:prstGeom prst="ellipse">
            <a:avLst/>
          </a:prstGeom>
          <a:solidFill>
            <a:srgbClr val="F2F2F2"/>
          </a:solidFill>
          <a:ln w="12700" cap="flat" cmpd="sng" algn="ctr">
            <a:solidFill>
              <a:schemeClr val="accent3"/>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2" name="Oval 21">
            <a:extLst>
              <a:ext uri="{FF2B5EF4-FFF2-40B4-BE49-F238E27FC236}">
                <a16:creationId xmlns:a16="http://schemas.microsoft.com/office/drawing/2014/main" id="{CDAFDC60-2559-E17B-CEF8-011EEEA43F4E}"/>
              </a:ext>
            </a:extLst>
          </p:cNvPr>
          <p:cNvSpPr/>
          <p:nvPr/>
        </p:nvSpPr>
        <p:spPr>
          <a:xfrm>
            <a:off x="9428867" y="3505854"/>
            <a:ext cx="109728" cy="109728"/>
          </a:xfrm>
          <a:prstGeom prst="ellipse">
            <a:avLst/>
          </a:prstGeom>
          <a:solidFill>
            <a:srgbClr val="F2F2F2"/>
          </a:solidFill>
          <a:ln w="12700" cap="flat" cmpd="sng" algn="ctr">
            <a:solidFill>
              <a:schemeClr val="accent3"/>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 name="Text Placeholder 3">
            <a:extLst>
              <a:ext uri="{FF2B5EF4-FFF2-40B4-BE49-F238E27FC236}">
                <a16:creationId xmlns:a16="http://schemas.microsoft.com/office/drawing/2014/main" id="{CFDE0C01-4F02-2329-5824-2FA7300C37D1}"/>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8A3A330-853B-ED06-766A-F45FC5EF8F5A}"/>
              </a:ext>
            </a:extLst>
          </p:cNvPr>
          <p:cNvSpPr>
            <a:spLocks noGrp="1"/>
          </p:cNvSpPr>
          <p:nvPr>
            <p:ph type="sldNum" sz="quarter" idx="15"/>
          </p:nvPr>
        </p:nvSpPr>
        <p:spPr/>
        <p:txBody>
          <a:bodyPr/>
          <a:lstStyle/>
          <a:p>
            <a:fld id="{7E1341B0-7904-4148-9082-6535FE1E4D20}" type="slidenum">
              <a:rPr lang="en-US" smtClean="0"/>
              <a:pPr/>
              <a:t>26</a:t>
            </a:fld>
            <a:endParaRPr lang="en-US"/>
          </a:p>
        </p:txBody>
      </p:sp>
      <p:sp>
        <p:nvSpPr>
          <p:cNvPr id="28" name="Isosceles Triangle 27">
            <a:extLst>
              <a:ext uri="{FF2B5EF4-FFF2-40B4-BE49-F238E27FC236}">
                <a16:creationId xmlns:a16="http://schemas.microsoft.com/office/drawing/2014/main" id="{5ED4963E-2C44-E7DD-D7F6-95AD54B9B291}"/>
              </a:ext>
            </a:extLst>
          </p:cNvPr>
          <p:cNvSpPr/>
          <p:nvPr/>
        </p:nvSpPr>
        <p:spPr>
          <a:xfrm rot="5400000">
            <a:off x="11674338" y="3504285"/>
            <a:ext cx="133084" cy="114728"/>
          </a:xfrm>
          <a:prstGeom prst="triangle">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FC9D93-65F2-2038-C1D6-29BC97914524}"/>
              </a:ext>
            </a:extLst>
          </p:cNvPr>
          <p:cNvPicPr>
            <a:picLocks noChangeAspect="1"/>
          </p:cNvPicPr>
          <p:nvPr/>
        </p:nvPicPr>
        <p:blipFill>
          <a:blip r:embed="rId3"/>
          <a:srcRect/>
          <a:stretch/>
        </p:blipFill>
        <p:spPr>
          <a:xfrm>
            <a:off x="151578" y="64052"/>
            <a:ext cx="548640" cy="548640"/>
          </a:xfrm>
          <a:prstGeom prst="rect">
            <a:avLst/>
          </a:prstGeom>
        </p:spPr>
      </p:pic>
      <p:grpSp>
        <p:nvGrpSpPr>
          <p:cNvPr id="23" name="Group 22">
            <a:extLst>
              <a:ext uri="{FF2B5EF4-FFF2-40B4-BE49-F238E27FC236}">
                <a16:creationId xmlns:a16="http://schemas.microsoft.com/office/drawing/2014/main" id="{C17A681F-DE84-B4E5-6D53-4998924E7A0A}"/>
              </a:ext>
            </a:extLst>
          </p:cNvPr>
          <p:cNvGrpSpPr/>
          <p:nvPr/>
        </p:nvGrpSpPr>
        <p:grpSpPr>
          <a:xfrm>
            <a:off x="9428324" y="6144604"/>
            <a:ext cx="837844" cy="723888"/>
            <a:chOff x="7961660" y="244707"/>
            <a:chExt cx="1467524" cy="1275886"/>
          </a:xfrm>
        </p:grpSpPr>
        <p:sp>
          <p:nvSpPr>
            <p:cNvPr id="24" name="Rectangle 23">
              <a:extLst>
                <a:ext uri="{FF2B5EF4-FFF2-40B4-BE49-F238E27FC236}">
                  <a16:creationId xmlns:a16="http://schemas.microsoft.com/office/drawing/2014/main" id="{332CC598-B626-6735-374D-0192CFDD7535}"/>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ack background with blue text&#10;&#10;Description automatically generated">
              <a:extLst>
                <a:ext uri="{FF2B5EF4-FFF2-40B4-BE49-F238E27FC236}">
                  <a16:creationId xmlns:a16="http://schemas.microsoft.com/office/drawing/2014/main" id="{305B1455-9136-6668-61C7-629E94488651}"/>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952156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8D42-36BB-96BD-77D1-AF7C97FBD29D}"/>
              </a:ext>
            </a:extLst>
          </p:cNvPr>
          <p:cNvSpPr>
            <a:spLocks noGrp="1"/>
          </p:cNvSpPr>
          <p:nvPr>
            <p:ph type="title"/>
          </p:nvPr>
        </p:nvSpPr>
        <p:spPr>
          <a:xfrm>
            <a:off x="637561" y="163739"/>
            <a:ext cx="11274552" cy="1051560"/>
          </a:xfrm>
        </p:spPr>
        <p:txBody>
          <a:bodyPr>
            <a:normAutofit fontScale="90000"/>
          </a:bodyPr>
          <a:lstStyle/>
          <a:p>
            <a:r>
              <a:rPr lang="en-US"/>
              <a:t>AIR and DIR bring a shared commitment to bridging rigorous research and culturally responsive practice to enable effective solutions</a:t>
            </a:r>
          </a:p>
        </p:txBody>
      </p:sp>
      <p:sp>
        <p:nvSpPr>
          <p:cNvPr id="5" name="Slide Number Placeholder 4">
            <a:extLst>
              <a:ext uri="{FF2B5EF4-FFF2-40B4-BE49-F238E27FC236}">
                <a16:creationId xmlns:a16="http://schemas.microsoft.com/office/drawing/2014/main" id="{EC921194-BF5F-C059-22BF-8AB6828E6114}"/>
              </a:ext>
            </a:extLst>
          </p:cNvPr>
          <p:cNvSpPr>
            <a:spLocks noGrp="1"/>
          </p:cNvSpPr>
          <p:nvPr>
            <p:ph type="sldNum" sz="quarter" idx="18"/>
          </p:nvPr>
        </p:nvSpPr>
        <p:spPr/>
        <p:txBody>
          <a:bodyPr/>
          <a:lstStyle/>
          <a:p>
            <a:fld id="{DF2BF9F9-8A6D-4E51-9385-E6189FFC85C3}" type="slidenum">
              <a:rPr lang="en-US" smtClean="0"/>
              <a:t>27</a:t>
            </a:fld>
            <a:endParaRPr lang="en-US"/>
          </a:p>
        </p:txBody>
      </p:sp>
      <p:pic>
        <p:nvPicPr>
          <p:cNvPr id="6" name="Picture 5">
            <a:extLst>
              <a:ext uri="{FF2B5EF4-FFF2-40B4-BE49-F238E27FC236}">
                <a16:creationId xmlns:a16="http://schemas.microsoft.com/office/drawing/2014/main" id="{6A1CB78D-3FA9-F509-8C50-3742A11093B7}"/>
              </a:ext>
            </a:extLst>
          </p:cNvPr>
          <p:cNvPicPr>
            <a:picLocks noChangeAspect="1"/>
          </p:cNvPicPr>
          <p:nvPr/>
        </p:nvPicPr>
        <p:blipFill>
          <a:blip r:embed="rId3"/>
          <a:srcRect/>
          <a:stretch/>
        </p:blipFill>
        <p:spPr>
          <a:xfrm>
            <a:off x="151578" y="76728"/>
            <a:ext cx="548640" cy="548640"/>
          </a:xfrm>
          <a:prstGeom prst="rect">
            <a:avLst/>
          </a:prstGeom>
        </p:spPr>
      </p:pic>
      <p:pic>
        <p:nvPicPr>
          <p:cNvPr id="3" name="Picture 2" descr="Diagram&#10;&#10;Description automatically generated">
            <a:extLst>
              <a:ext uri="{FF2B5EF4-FFF2-40B4-BE49-F238E27FC236}">
                <a16:creationId xmlns:a16="http://schemas.microsoft.com/office/drawing/2014/main" id="{1B0FD36D-20BC-6BCB-C6FC-FA0F6D1EE6C9}"/>
              </a:ext>
            </a:extLst>
          </p:cNvPr>
          <p:cNvPicPr>
            <a:picLocks noChangeAspect="1"/>
          </p:cNvPicPr>
          <p:nvPr/>
        </p:nvPicPr>
        <p:blipFill rotWithShape="1">
          <a:blip r:embed="rId4"/>
          <a:srcRect t="6017"/>
          <a:stretch/>
        </p:blipFill>
        <p:spPr>
          <a:xfrm>
            <a:off x="3272508" y="1215299"/>
            <a:ext cx="4794584" cy="4427237"/>
          </a:xfrm>
          <a:prstGeom prst="rect">
            <a:avLst/>
          </a:prstGeom>
          <a:noFill/>
        </p:spPr>
      </p:pic>
      <p:grpSp>
        <p:nvGrpSpPr>
          <p:cNvPr id="9" name="Group 8">
            <a:extLst>
              <a:ext uri="{FF2B5EF4-FFF2-40B4-BE49-F238E27FC236}">
                <a16:creationId xmlns:a16="http://schemas.microsoft.com/office/drawing/2014/main" id="{7CF6657B-2AC1-5AB7-073E-A17D34AC7984}"/>
              </a:ext>
            </a:extLst>
          </p:cNvPr>
          <p:cNvGrpSpPr/>
          <p:nvPr/>
        </p:nvGrpSpPr>
        <p:grpSpPr>
          <a:xfrm>
            <a:off x="9428324" y="6144604"/>
            <a:ext cx="837844" cy="723888"/>
            <a:chOff x="7961660" y="244707"/>
            <a:chExt cx="1467524" cy="1275886"/>
          </a:xfrm>
        </p:grpSpPr>
        <p:sp>
          <p:nvSpPr>
            <p:cNvPr id="11" name="Rectangle 10">
              <a:extLst>
                <a:ext uri="{FF2B5EF4-FFF2-40B4-BE49-F238E27FC236}">
                  <a16:creationId xmlns:a16="http://schemas.microsoft.com/office/drawing/2014/main" id="{55743188-CD80-8895-F553-A0479CA340D8}"/>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81AC3378-0217-F81D-65C5-CC2C48869A44}"/>
                </a:ext>
              </a:extLst>
            </p:cNvPr>
            <p:cNvPicPr>
              <a:picLocks noChangeAspect="1"/>
            </p:cNvPicPr>
            <p:nvPr/>
          </p:nvPicPr>
          <p:blipFill rotWithShape="1">
            <a:blip r:embed="rId5"/>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83638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8D42-36BB-96BD-77D1-AF7C97FBD29D}"/>
              </a:ext>
            </a:extLst>
          </p:cNvPr>
          <p:cNvSpPr>
            <a:spLocks noGrp="1"/>
          </p:cNvSpPr>
          <p:nvPr>
            <p:ph type="title"/>
          </p:nvPr>
        </p:nvSpPr>
        <p:spPr>
          <a:xfrm>
            <a:off x="700217" y="163739"/>
            <a:ext cx="11211895" cy="1051560"/>
          </a:xfrm>
        </p:spPr>
        <p:txBody>
          <a:bodyPr>
            <a:normAutofit/>
          </a:bodyPr>
          <a:lstStyle/>
          <a:p>
            <a:r>
              <a:rPr lang="en-US"/>
              <a:t>Public health approaches to violence prevention and intervention embrace the social determinants of health.</a:t>
            </a:r>
          </a:p>
        </p:txBody>
      </p:sp>
      <p:sp>
        <p:nvSpPr>
          <p:cNvPr id="5" name="Slide Number Placeholder 4">
            <a:extLst>
              <a:ext uri="{FF2B5EF4-FFF2-40B4-BE49-F238E27FC236}">
                <a16:creationId xmlns:a16="http://schemas.microsoft.com/office/drawing/2014/main" id="{EC921194-BF5F-C059-22BF-8AB6828E6114}"/>
              </a:ext>
            </a:extLst>
          </p:cNvPr>
          <p:cNvSpPr>
            <a:spLocks noGrp="1"/>
          </p:cNvSpPr>
          <p:nvPr>
            <p:ph type="sldNum" sz="quarter" idx="18"/>
          </p:nvPr>
        </p:nvSpPr>
        <p:spPr/>
        <p:txBody>
          <a:bodyPr/>
          <a:lstStyle/>
          <a:p>
            <a:fld id="{DF2BF9F9-8A6D-4E51-9385-E6189FFC85C3}" type="slidenum">
              <a:rPr lang="en-US" smtClean="0"/>
              <a:t>28</a:t>
            </a:fld>
            <a:endParaRPr lang="en-US"/>
          </a:p>
        </p:txBody>
      </p:sp>
      <p:pic>
        <p:nvPicPr>
          <p:cNvPr id="6" name="Picture 5">
            <a:extLst>
              <a:ext uri="{FF2B5EF4-FFF2-40B4-BE49-F238E27FC236}">
                <a16:creationId xmlns:a16="http://schemas.microsoft.com/office/drawing/2014/main" id="{6A1CB78D-3FA9-F509-8C50-3742A11093B7}"/>
              </a:ext>
            </a:extLst>
          </p:cNvPr>
          <p:cNvPicPr>
            <a:picLocks noChangeAspect="1"/>
          </p:cNvPicPr>
          <p:nvPr/>
        </p:nvPicPr>
        <p:blipFill>
          <a:blip r:embed="rId3"/>
          <a:srcRect/>
          <a:stretch/>
        </p:blipFill>
        <p:spPr>
          <a:xfrm>
            <a:off x="151578" y="76728"/>
            <a:ext cx="548640" cy="548640"/>
          </a:xfrm>
          <a:prstGeom prst="rect">
            <a:avLst/>
          </a:prstGeom>
        </p:spPr>
      </p:pic>
      <p:grpSp>
        <p:nvGrpSpPr>
          <p:cNvPr id="9" name="Group 8">
            <a:extLst>
              <a:ext uri="{FF2B5EF4-FFF2-40B4-BE49-F238E27FC236}">
                <a16:creationId xmlns:a16="http://schemas.microsoft.com/office/drawing/2014/main" id="{7CF6657B-2AC1-5AB7-073E-A17D34AC7984}"/>
              </a:ext>
            </a:extLst>
          </p:cNvPr>
          <p:cNvGrpSpPr/>
          <p:nvPr/>
        </p:nvGrpSpPr>
        <p:grpSpPr>
          <a:xfrm>
            <a:off x="9428321" y="6144604"/>
            <a:ext cx="837844" cy="723888"/>
            <a:chOff x="7961660" y="244707"/>
            <a:chExt cx="1467525" cy="1275886"/>
          </a:xfrm>
        </p:grpSpPr>
        <p:sp>
          <p:nvSpPr>
            <p:cNvPr id="11" name="Rectangle 10">
              <a:extLst>
                <a:ext uri="{FF2B5EF4-FFF2-40B4-BE49-F238E27FC236}">
                  <a16:creationId xmlns:a16="http://schemas.microsoft.com/office/drawing/2014/main" id="{55743188-CD80-8895-F553-A0479CA340D8}"/>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81AC3378-0217-F81D-65C5-CC2C48869A44}"/>
                </a:ext>
              </a:extLst>
            </p:cNvPr>
            <p:cNvPicPr>
              <a:picLocks noChangeAspect="1"/>
            </p:cNvPicPr>
            <p:nvPr/>
          </p:nvPicPr>
          <p:blipFill rotWithShape="1">
            <a:blip r:embed="rId4"/>
            <a:srcRect r="65822"/>
            <a:stretch/>
          </p:blipFill>
          <p:spPr>
            <a:xfrm>
              <a:off x="7961660" y="244707"/>
              <a:ext cx="1467525" cy="1275886"/>
            </a:xfrm>
            <a:prstGeom prst="rect">
              <a:avLst/>
            </a:prstGeom>
          </p:spPr>
        </p:pic>
      </p:grpSp>
      <p:pic>
        <p:nvPicPr>
          <p:cNvPr id="4" name="Picture 2">
            <a:extLst>
              <a:ext uri="{FF2B5EF4-FFF2-40B4-BE49-F238E27FC236}">
                <a16:creationId xmlns:a16="http://schemas.microsoft.com/office/drawing/2014/main" id="{9782D9C5-9766-3CB1-5182-6A4C05EA6A16}"/>
              </a:ext>
            </a:extLst>
          </p:cNvPr>
          <p:cNvPicPr>
            <a:picLocks noGrp="1" noChangeAspect="1" noChangeArrowheads="1"/>
          </p:cNvPicPr>
          <p:nvPr>
            <p:ph sz="quarter" idx="17"/>
          </p:nvPr>
        </p:nvPicPr>
        <p:blipFill>
          <a:blip r:embed="rId5">
            <a:extLst>
              <a:ext uri="{28A0092B-C50C-407E-A947-70E740481C1C}">
                <a14:useLocalDpi xmlns:a14="http://schemas.microsoft.com/office/drawing/2010/main"/>
              </a:ext>
            </a:extLst>
          </a:blip>
          <a:srcRect/>
          <a:stretch>
            <a:fillRect/>
          </a:stretch>
        </p:blipFill>
        <p:spPr bwMode="auto">
          <a:xfrm>
            <a:off x="2874513" y="1952401"/>
            <a:ext cx="6439799" cy="321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288E3B-518E-44FD-AB9F-90C6163335FE}"/>
              </a:ext>
            </a:extLst>
          </p:cNvPr>
          <p:cNvSpPr txBox="1"/>
          <p:nvPr/>
        </p:nvSpPr>
        <p:spPr>
          <a:xfrm>
            <a:off x="178836" y="5583218"/>
            <a:ext cx="11274551" cy="430887"/>
          </a:xfrm>
          <a:prstGeom prst="rect">
            <a:avLst/>
          </a:prstGeom>
          <a:noFill/>
        </p:spPr>
        <p:txBody>
          <a:bodyPr wrap="square">
            <a:spAutoFit/>
          </a:bodyPr>
          <a:lstStyle/>
          <a:p>
            <a:r>
              <a:rPr kumimoji="0" lang="en-US" sz="1050" b="0" i="0" u="none" strike="noStrike" kern="0" cap="none" spc="-25" normalizeH="0" baseline="0" noProof="0">
                <a:ln>
                  <a:noFill/>
                </a:ln>
                <a:solidFill>
                  <a:srgbClr val="333333"/>
                </a:solidFill>
                <a:effectLst/>
                <a:uLnTx/>
                <a:uFillTx/>
                <a:latin typeface="Lucida Sans"/>
                <a:cs typeface="Lucida Sans"/>
              </a:rPr>
              <a:t>Content</a:t>
            </a:r>
            <a:r>
              <a:rPr kumimoji="0" lang="en-US" sz="1050" b="0" i="0" u="none" strike="noStrike" kern="0" cap="none" spc="-20" normalizeH="0" baseline="0" noProof="0">
                <a:ln>
                  <a:noFill/>
                </a:ln>
                <a:solidFill>
                  <a:srgbClr val="333333"/>
                </a:solidFill>
                <a:effectLst/>
                <a:uLnTx/>
                <a:uFillTx/>
                <a:latin typeface="Lucida Sans"/>
                <a:cs typeface="Lucida Sans"/>
              </a:rPr>
              <a:t> </a:t>
            </a:r>
            <a:r>
              <a:rPr kumimoji="0" lang="en-US" sz="1050" b="0" i="0" u="none" strike="noStrike" kern="0" cap="none" spc="-35" normalizeH="0" baseline="0" noProof="0">
                <a:ln>
                  <a:noFill/>
                </a:ln>
                <a:solidFill>
                  <a:srgbClr val="333333"/>
                </a:solidFill>
                <a:effectLst/>
                <a:uLnTx/>
                <a:uFillTx/>
                <a:latin typeface="Lucida Sans"/>
                <a:cs typeface="Lucida Sans"/>
              </a:rPr>
              <a:t>source:</a:t>
            </a:r>
            <a:r>
              <a:rPr kumimoji="0" lang="en-US" sz="1050" b="0" i="0" u="none" strike="noStrike" kern="0" cap="none" spc="-40" normalizeH="0" baseline="0" noProof="0">
                <a:ln>
                  <a:noFill/>
                </a:ln>
                <a:solidFill>
                  <a:srgbClr val="333333"/>
                </a:solidFill>
                <a:effectLst/>
                <a:uLnTx/>
                <a:uFillTx/>
                <a:latin typeface="Lucida Sans"/>
                <a:cs typeface="Lucida Sans"/>
              </a:rPr>
              <a:t> </a:t>
            </a:r>
            <a:r>
              <a:rPr kumimoji="0" lang="en-US" sz="1050" b="0" i="0" u="sng" strike="noStrike" kern="0" cap="none" spc="-25" normalizeH="0" baseline="0" noProof="0">
                <a:ln>
                  <a:noFill/>
                </a:ln>
                <a:solidFill>
                  <a:srgbClr val="2583C5"/>
                </a:solidFill>
                <a:effectLst/>
                <a:uLnTx/>
                <a:uFill>
                  <a:solidFill>
                    <a:srgbClr val="2583C5"/>
                  </a:solidFill>
                </a:uFill>
                <a:latin typeface="Lucida Sans"/>
                <a:cs typeface="Lucida Sans"/>
                <a:hlinkClick r:id="rId6"/>
              </a:rPr>
              <a:t>National</a:t>
            </a:r>
            <a:r>
              <a:rPr kumimoji="0" lang="en-US" sz="1050" b="0" i="0" u="sng" strike="noStrike" kern="0" cap="none" spc="-70"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25" normalizeH="0" baseline="0" noProof="0">
                <a:ln>
                  <a:noFill/>
                </a:ln>
                <a:solidFill>
                  <a:srgbClr val="2583C5"/>
                </a:solidFill>
                <a:effectLst/>
                <a:uLnTx/>
                <a:uFill>
                  <a:solidFill>
                    <a:srgbClr val="2583C5"/>
                  </a:solidFill>
                </a:uFill>
                <a:latin typeface="Lucida Sans"/>
                <a:cs typeface="Lucida Sans"/>
                <a:hlinkClick r:id="rId6"/>
              </a:rPr>
              <a:t>Center</a:t>
            </a:r>
            <a:r>
              <a:rPr kumimoji="0" lang="en-US" sz="1050" b="0" i="0" u="sng" strike="noStrike" kern="0" cap="none" spc="-30"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20" normalizeH="0" baseline="0" noProof="0">
                <a:ln>
                  <a:noFill/>
                </a:ln>
                <a:solidFill>
                  <a:srgbClr val="2583C5"/>
                </a:solidFill>
                <a:effectLst/>
                <a:uLnTx/>
                <a:uFill>
                  <a:solidFill>
                    <a:srgbClr val="2583C5"/>
                  </a:solidFill>
                </a:uFill>
                <a:latin typeface="Lucida Sans"/>
                <a:cs typeface="Lucida Sans"/>
                <a:hlinkClick r:id="rId6"/>
              </a:rPr>
              <a:t>for</a:t>
            </a:r>
            <a:r>
              <a:rPr kumimoji="0" lang="en-US" sz="1050" b="0" i="0" u="sng" strike="noStrike" kern="0" cap="none" spc="-35"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30" normalizeH="0" baseline="0" noProof="0">
                <a:ln>
                  <a:noFill/>
                </a:ln>
                <a:solidFill>
                  <a:srgbClr val="2583C5"/>
                </a:solidFill>
                <a:effectLst/>
                <a:uLnTx/>
                <a:uFill>
                  <a:solidFill>
                    <a:srgbClr val="2583C5"/>
                  </a:solidFill>
                </a:uFill>
                <a:latin typeface="Lucida Sans"/>
                <a:cs typeface="Lucida Sans"/>
                <a:hlinkClick r:id="rId6"/>
              </a:rPr>
              <a:t>Injury</a:t>
            </a:r>
            <a:r>
              <a:rPr kumimoji="0" lang="en-US" sz="1050" b="0" i="0" u="sng" strike="noStrike" kern="0" cap="none" spc="-60"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20" normalizeH="0" baseline="0" noProof="0">
                <a:ln>
                  <a:noFill/>
                </a:ln>
                <a:solidFill>
                  <a:srgbClr val="2583C5"/>
                </a:solidFill>
                <a:effectLst/>
                <a:uLnTx/>
                <a:uFill>
                  <a:solidFill>
                    <a:srgbClr val="2583C5"/>
                  </a:solidFill>
                </a:uFill>
                <a:latin typeface="Lucida Sans"/>
                <a:cs typeface="Lucida Sans"/>
                <a:hlinkClick r:id="rId6"/>
              </a:rPr>
              <a:t>Prevention</a:t>
            </a:r>
            <a:r>
              <a:rPr kumimoji="0" lang="en-US" sz="1050" b="0" i="0" u="sng" strike="noStrike" kern="0" cap="none" spc="-25"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20" normalizeH="0" baseline="0" noProof="0">
                <a:ln>
                  <a:noFill/>
                </a:ln>
                <a:solidFill>
                  <a:srgbClr val="2583C5"/>
                </a:solidFill>
                <a:effectLst/>
                <a:uLnTx/>
                <a:uFill>
                  <a:solidFill>
                    <a:srgbClr val="2583C5"/>
                  </a:solidFill>
                </a:uFill>
                <a:latin typeface="Lucida Sans"/>
                <a:cs typeface="Lucida Sans"/>
                <a:hlinkClick r:id="rId6"/>
              </a:rPr>
              <a:t>and</a:t>
            </a:r>
            <a:r>
              <a:rPr kumimoji="0" lang="en-US" sz="1050" b="0" i="0" u="sng" strike="noStrike" kern="0" cap="none" spc="-60" normalizeH="0" baseline="0" noProof="0">
                <a:ln>
                  <a:noFill/>
                </a:ln>
                <a:solidFill>
                  <a:srgbClr val="2583C5"/>
                </a:solidFill>
                <a:effectLst/>
                <a:uLnTx/>
                <a:uFill>
                  <a:solidFill>
                    <a:srgbClr val="2583C5"/>
                  </a:solidFill>
                </a:uFill>
                <a:latin typeface="Lucida Sans"/>
                <a:cs typeface="Lucida Sans"/>
                <a:hlinkClick r:id="rId6"/>
              </a:rPr>
              <a:t> </a:t>
            </a:r>
            <a:r>
              <a:rPr kumimoji="0" lang="en-US" sz="1050" b="0" i="0" u="sng" strike="noStrike" kern="0" cap="none" spc="-45" normalizeH="0" baseline="0" noProof="0">
                <a:ln>
                  <a:noFill/>
                </a:ln>
                <a:solidFill>
                  <a:srgbClr val="2583C5"/>
                </a:solidFill>
                <a:effectLst/>
                <a:uLnTx/>
                <a:uFill>
                  <a:solidFill>
                    <a:srgbClr val="2583C5"/>
                  </a:solidFill>
                </a:uFill>
                <a:latin typeface="Lucida Sans"/>
                <a:cs typeface="Lucida Sans"/>
                <a:hlinkClick r:id="rId6"/>
              </a:rPr>
              <a:t>Control</a:t>
            </a:r>
            <a:r>
              <a:rPr kumimoji="0" lang="en-US" sz="1050" b="0" i="0" u="none" strike="noStrike" kern="0" cap="none" spc="-45" normalizeH="0" baseline="0" noProof="0">
                <a:ln>
                  <a:noFill/>
                </a:ln>
                <a:solidFill>
                  <a:srgbClr val="333333"/>
                </a:solidFill>
                <a:effectLst/>
                <a:uLnTx/>
                <a:uFillTx/>
                <a:latin typeface="Lucida Sans"/>
                <a:cs typeface="Lucida Sans"/>
              </a:rPr>
              <a:t>,</a:t>
            </a:r>
            <a:r>
              <a:rPr kumimoji="0" lang="en-US" sz="1050" b="0" i="0" u="none" strike="noStrike" kern="0" cap="none" spc="-20" normalizeH="0" baseline="0" noProof="0">
                <a:ln>
                  <a:noFill/>
                </a:ln>
                <a:solidFill>
                  <a:srgbClr val="333333"/>
                </a:solidFill>
                <a:effectLst/>
                <a:uLnTx/>
                <a:uFillTx/>
                <a:latin typeface="Lucida Sans"/>
                <a:cs typeface="Lucida Sans"/>
              </a:rPr>
              <a:t> </a:t>
            </a:r>
            <a:r>
              <a:rPr kumimoji="0" lang="en-US" sz="1050" b="0" i="0" u="sng" strike="noStrike" kern="0" cap="none" spc="-40" normalizeH="0" baseline="0" noProof="0">
                <a:ln>
                  <a:noFill/>
                </a:ln>
                <a:solidFill>
                  <a:srgbClr val="2583C5"/>
                </a:solidFill>
                <a:effectLst/>
                <a:uLnTx/>
                <a:uFill>
                  <a:solidFill>
                    <a:srgbClr val="2583C5"/>
                  </a:solidFill>
                </a:uFill>
                <a:latin typeface="Lucida Sans"/>
                <a:cs typeface="Lucida Sans"/>
                <a:hlinkClick r:id="rId7"/>
              </a:rPr>
              <a:t>Division</a:t>
            </a:r>
            <a:r>
              <a:rPr kumimoji="0" lang="en-US" sz="1050" b="0" i="0" u="sng" strike="noStrike" kern="0" cap="none" spc="-60" normalizeH="0" baseline="0" noProof="0">
                <a:ln>
                  <a:noFill/>
                </a:ln>
                <a:solidFill>
                  <a:srgbClr val="2583C5"/>
                </a:solidFill>
                <a:effectLst/>
                <a:uLnTx/>
                <a:uFill>
                  <a:solidFill>
                    <a:srgbClr val="2583C5"/>
                  </a:solidFill>
                </a:uFill>
                <a:latin typeface="Lucida Sans"/>
                <a:cs typeface="Lucida Sans"/>
                <a:hlinkClick r:id="rId7"/>
              </a:rPr>
              <a:t> </a:t>
            </a:r>
            <a:r>
              <a:rPr kumimoji="0" lang="en-US" sz="1050" b="0" i="0" u="sng" strike="noStrike" kern="0" cap="none" spc="-20" normalizeH="0" baseline="0" noProof="0">
                <a:ln>
                  <a:noFill/>
                </a:ln>
                <a:solidFill>
                  <a:srgbClr val="2583C5"/>
                </a:solidFill>
                <a:effectLst/>
                <a:uLnTx/>
                <a:uFill>
                  <a:solidFill>
                    <a:srgbClr val="2583C5"/>
                  </a:solidFill>
                </a:uFill>
                <a:latin typeface="Lucida Sans"/>
                <a:cs typeface="Lucida Sans"/>
                <a:hlinkClick r:id="rId7"/>
              </a:rPr>
              <a:t>of</a:t>
            </a:r>
            <a:r>
              <a:rPr kumimoji="0" lang="en-US" sz="1050" b="0" i="0" u="sng" strike="noStrike" kern="0" cap="none" spc="-40" normalizeH="0" baseline="0" noProof="0">
                <a:ln>
                  <a:noFill/>
                </a:ln>
                <a:solidFill>
                  <a:srgbClr val="2583C5"/>
                </a:solidFill>
                <a:effectLst/>
                <a:uLnTx/>
                <a:uFill>
                  <a:solidFill>
                    <a:srgbClr val="2583C5"/>
                  </a:solidFill>
                </a:uFill>
                <a:latin typeface="Lucida Sans"/>
                <a:cs typeface="Lucida Sans"/>
                <a:hlinkClick r:id="rId7"/>
              </a:rPr>
              <a:t> </a:t>
            </a:r>
            <a:r>
              <a:rPr kumimoji="0" lang="en-US" sz="1050" b="0" i="0" u="sng" strike="noStrike" kern="0" cap="none" spc="-35" normalizeH="0" baseline="0" noProof="0">
                <a:ln>
                  <a:noFill/>
                </a:ln>
                <a:solidFill>
                  <a:srgbClr val="2583C5"/>
                </a:solidFill>
                <a:effectLst/>
                <a:uLnTx/>
                <a:uFill>
                  <a:solidFill>
                    <a:srgbClr val="2583C5"/>
                  </a:solidFill>
                </a:uFill>
                <a:latin typeface="Lucida Sans"/>
                <a:cs typeface="Lucida Sans"/>
                <a:hlinkClick r:id="rId7"/>
              </a:rPr>
              <a:t>Violence</a:t>
            </a:r>
            <a:r>
              <a:rPr kumimoji="0" lang="en-US" sz="1050" b="0" i="0" u="sng" strike="noStrike" kern="0" cap="none" spc="-45" normalizeH="0" baseline="0" noProof="0">
                <a:ln>
                  <a:noFill/>
                </a:ln>
                <a:solidFill>
                  <a:srgbClr val="2583C5"/>
                </a:solidFill>
                <a:effectLst/>
                <a:uLnTx/>
                <a:uFill>
                  <a:solidFill>
                    <a:srgbClr val="2583C5"/>
                  </a:solidFill>
                </a:uFill>
                <a:latin typeface="Lucida Sans"/>
                <a:cs typeface="Lucida Sans"/>
                <a:hlinkClick r:id="rId7"/>
              </a:rPr>
              <a:t> </a:t>
            </a:r>
            <a:r>
              <a:rPr kumimoji="0" lang="en-US" sz="1050" b="0" i="0" u="sng" strike="noStrike" kern="0" cap="none" spc="-10" normalizeH="0" baseline="0" noProof="0">
                <a:ln>
                  <a:noFill/>
                </a:ln>
                <a:solidFill>
                  <a:srgbClr val="2583C5"/>
                </a:solidFill>
                <a:effectLst/>
                <a:uLnTx/>
                <a:uFill>
                  <a:solidFill>
                    <a:srgbClr val="2583C5"/>
                  </a:solidFill>
                </a:uFill>
                <a:latin typeface="Lucida Sans"/>
                <a:cs typeface="Lucida Sans"/>
                <a:hlinkClick r:id="rId7"/>
              </a:rPr>
              <a:t>Prevention</a:t>
            </a:r>
            <a:endParaRPr kumimoji="0" lang="en-US" sz="1050" b="0" i="0" u="none" strike="noStrike" kern="0" cap="none" spc="0" normalizeH="0" baseline="0" noProof="0">
              <a:ln>
                <a:noFill/>
              </a:ln>
              <a:solidFill>
                <a:sysClr val="windowText" lastClr="000000"/>
              </a:solidFill>
              <a:effectLst/>
              <a:uLnTx/>
              <a:uFillTx/>
              <a:latin typeface="Lucida Sans"/>
              <a:cs typeface="Lucida Sans"/>
            </a:endParaRPr>
          </a:p>
          <a:p>
            <a:endParaRPr lang="en-US" sz="1050"/>
          </a:p>
        </p:txBody>
      </p:sp>
    </p:spTree>
    <p:extLst>
      <p:ext uri="{BB962C8B-B14F-4D97-AF65-F5344CB8AC3E}">
        <p14:creationId xmlns:p14="http://schemas.microsoft.com/office/powerpoint/2010/main" val="3951600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3223D9-FAB8-8B46-B02A-D182ABAACE1E}"/>
              </a:ext>
            </a:extLst>
          </p:cNvPr>
          <p:cNvSpPr>
            <a:spLocks noGrp="1"/>
          </p:cNvSpPr>
          <p:nvPr>
            <p:ph type="ctrTitle"/>
          </p:nvPr>
        </p:nvSpPr>
        <p:spPr>
          <a:noFill/>
          <a:ln/>
        </p:spPr>
        <p:txBody>
          <a:bodyPr>
            <a:normAutofit/>
          </a:bodyPr>
          <a:lstStyle/>
          <a:p>
            <a:r>
              <a:rPr lang="en-US"/>
              <a:t>Thank you! </a:t>
            </a:r>
            <a:endParaRPr lang="en-US">
              <a:solidFill>
                <a:srgbClr val="FF0000"/>
              </a:solidFill>
            </a:endParaRPr>
          </a:p>
        </p:txBody>
      </p:sp>
      <p:sp>
        <p:nvSpPr>
          <p:cNvPr id="2" name="Subtitle 1">
            <a:extLst>
              <a:ext uri="{FF2B5EF4-FFF2-40B4-BE49-F238E27FC236}">
                <a16:creationId xmlns:a16="http://schemas.microsoft.com/office/drawing/2014/main" id="{46876DD1-BE57-04BF-AE51-32BEDAAA1CF0}"/>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99EA4F83-CD5E-435E-B6B0-CE0E9D6C52DF}"/>
              </a:ext>
            </a:extLst>
          </p:cNvPr>
          <p:cNvSpPr>
            <a:spLocks noGrp="1"/>
          </p:cNvSpPr>
          <p:nvPr>
            <p:ph type="sldNum" sz="quarter" idx="10"/>
          </p:nvPr>
        </p:nvSpPr>
        <p:spPr/>
        <p:txBody>
          <a:bodyPr/>
          <a:lstStyle/>
          <a:p>
            <a:fld id="{7E1341B0-7904-4148-9082-6535FE1E4D20}" type="slidenum">
              <a:rPr lang="en-US" smtClean="0"/>
              <a:pPr/>
              <a:t>29</a:t>
            </a:fld>
            <a:endParaRPr lang="en-US"/>
          </a:p>
        </p:txBody>
      </p:sp>
      <p:grpSp>
        <p:nvGrpSpPr>
          <p:cNvPr id="4" name="Group 3">
            <a:extLst>
              <a:ext uri="{FF2B5EF4-FFF2-40B4-BE49-F238E27FC236}">
                <a16:creationId xmlns:a16="http://schemas.microsoft.com/office/drawing/2014/main" id="{DAB4951B-E32A-E636-477D-BC585E2D84D5}"/>
              </a:ext>
            </a:extLst>
          </p:cNvPr>
          <p:cNvGrpSpPr/>
          <p:nvPr/>
        </p:nvGrpSpPr>
        <p:grpSpPr>
          <a:xfrm>
            <a:off x="8369066" y="83975"/>
            <a:ext cx="1467524" cy="1275886"/>
            <a:chOff x="7961660" y="244707"/>
            <a:chExt cx="1467524" cy="1275886"/>
          </a:xfrm>
        </p:grpSpPr>
        <p:sp>
          <p:nvSpPr>
            <p:cNvPr id="5" name="Rectangle 4">
              <a:extLst>
                <a:ext uri="{FF2B5EF4-FFF2-40B4-BE49-F238E27FC236}">
                  <a16:creationId xmlns:a16="http://schemas.microsoft.com/office/drawing/2014/main" id="{4A0D6918-B70F-18F6-B0CD-DF7A7A2BBD45}"/>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DD83D240-6DF8-E48A-07D2-105AE6DDF22F}"/>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23138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2E37DE7C-DBA7-D5F3-402B-52DD8EF372BB}"/>
              </a:ext>
            </a:extLst>
          </p:cNvPr>
          <p:cNvSpPr>
            <a:spLocks noGrp="1"/>
          </p:cNvSpPr>
          <p:nvPr>
            <p:ph type="title"/>
          </p:nvPr>
        </p:nvSpPr>
        <p:spPr>
          <a:xfrm>
            <a:off x="458724" y="0"/>
            <a:ext cx="11274552" cy="1051560"/>
          </a:xfrm>
        </p:spPr>
        <p:txBody>
          <a:bodyPr/>
          <a:lstStyle/>
          <a:p>
            <a:r>
              <a:rPr lang="en-US"/>
              <a:t>Team Structure</a:t>
            </a:r>
          </a:p>
        </p:txBody>
      </p:sp>
      <p:sp>
        <p:nvSpPr>
          <p:cNvPr id="1045" name="Text Placeholder 1044">
            <a:extLst>
              <a:ext uri="{FF2B5EF4-FFF2-40B4-BE49-F238E27FC236}">
                <a16:creationId xmlns:a16="http://schemas.microsoft.com/office/drawing/2014/main" id="{EBC7A683-3066-B81C-D396-FFC81766DD77}"/>
              </a:ext>
            </a:extLst>
          </p:cNvPr>
          <p:cNvSpPr>
            <a:spLocks noGrp="1"/>
          </p:cNvSpPr>
          <p:nvPr>
            <p:ph type="body" sz="quarter" idx="14"/>
          </p:nvPr>
        </p:nvSpPr>
        <p:spPr/>
        <p:txBody>
          <a:bodyPr/>
          <a:lstStyle/>
          <a:p>
            <a:endParaRPr lang="en-US"/>
          </a:p>
        </p:txBody>
      </p:sp>
      <p:grpSp>
        <p:nvGrpSpPr>
          <p:cNvPr id="1047" name="Group 1046">
            <a:extLst>
              <a:ext uri="{FF2B5EF4-FFF2-40B4-BE49-F238E27FC236}">
                <a16:creationId xmlns:a16="http://schemas.microsoft.com/office/drawing/2014/main" id="{E8460106-2D32-1AD3-037C-DF419C13CDB6}"/>
              </a:ext>
            </a:extLst>
          </p:cNvPr>
          <p:cNvGrpSpPr/>
          <p:nvPr/>
        </p:nvGrpSpPr>
        <p:grpSpPr>
          <a:xfrm>
            <a:off x="219075" y="1744446"/>
            <a:ext cx="11791950" cy="3618131"/>
            <a:chOff x="704397" y="1363445"/>
            <a:chExt cx="10535704" cy="3077870"/>
          </a:xfrm>
        </p:grpSpPr>
        <p:grpSp>
          <p:nvGrpSpPr>
            <p:cNvPr id="1048" name="Group 1047">
              <a:extLst>
                <a:ext uri="{FF2B5EF4-FFF2-40B4-BE49-F238E27FC236}">
                  <a16:creationId xmlns:a16="http://schemas.microsoft.com/office/drawing/2014/main" id="{7B1BF237-53D2-ACED-355B-BAB7762AA312}"/>
                </a:ext>
              </a:extLst>
            </p:cNvPr>
            <p:cNvGrpSpPr/>
            <p:nvPr/>
          </p:nvGrpSpPr>
          <p:grpSpPr>
            <a:xfrm>
              <a:off x="2288320" y="2002112"/>
              <a:ext cx="7936140" cy="2329474"/>
              <a:chOff x="2288320" y="2002112"/>
              <a:chExt cx="7936140" cy="2329474"/>
            </a:xfrm>
          </p:grpSpPr>
          <p:cxnSp>
            <p:nvCxnSpPr>
              <p:cNvPr id="1092" name="Straight Connector 1091">
                <a:extLst>
                  <a:ext uri="{FF2B5EF4-FFF2-40B4-BE49-F238E27FC236}">
                    <a16:creationId xmlns:a16="http://schemas.microsoft.com/office/drawing/2014/main" id="{6ADD3DC1-4CC8-5C52-03F1-4D60D1A6075C}"/>
                  </a:ext>
                </a:extLst>
              </p:cNvPr>
              <p:cNvCxnSpPr>
                <a:cxnSpLocks/>
              </p:cNvCxnSpPr>
              <p:nvPr/>
            </p:nvCxnSpPr>
            <p:spPr>
              <a:xfrm flipV="1">
                <a:off x="6250582" y="2237874"/>
                <a:ext cx="0" cy="209371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3" name="Connector: Elbow 1092">
                <a:extLst>
                  <a:ext uri="{FF2B5EF4-FFF2-40B4-BE49-F238E27FC236}">
                    <a16:creationId xmlns:a16="http://schemas.microsoft.com/office/drawing/2014/main" id="{7DBA32DA-A9E2-25B1-124C-43739A7C642D}"/>
                  </a:ext>
                </a:extLst>
              </p:cNvPr>
              <p:cNvCxnSpPr>
                <a:stCxn id="1091" idx="1"/>
                <a:endCxn id="1087" idx="1"/>
              </p:cNvCxnSpPr>
              <p:nvPr/>
            </p:nvCxnSpPr>
            <p:spPr>
              <a:xfrm rot="16200000" flipH="1">
                <a:off x="6246966" y="-202377"/>
                <a:ext cx="12700" cy="4421678"/>
              </a:xfrm>
              <a:prstGeom prst="bentConnector3">
                <a:avLst>
                  <a:gd name="adj1" fmla="val 180000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4" name="Connector: Elbow 1093">
                <a:extLst>
                  <a:ext uri="{FF2B5EF4-FFF2-40B4-BE49-F238E27FC236}">
                    <a16:creationId xmlns:a16="http://schemas.microsoft.com/office/drawing/2014/main" id="{84D80B51-C083-E737-0615-65FC9C923731}"/>
                  </a:ext>
                </a:extLst>
              </p:cNvPr>
              <p:cNvCxnSpPr>
                <a:cxnSpLocks/>
              </p:cNvCxnSpPr>
              <p:nvPr/>
            </p:nvCxnSpPr>
            <p:spPr>
              <a:xfrm rot="16200000" flipH="1">
                <a:off x="6247945" y="848919"/>
                <a:ext cx="561" cy="4477393"/>
              </a:xfrm>
              <a:prstGeom prst="bentConnector3">
                <a:avLst>
                  <a:gd name="adj1" fmla="val 40848663"/>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5" name="Connector: Elbow 1094">
                <a:extLst>
                  <a:ext uri="{FF2B5EF4-FFF2-40B4-BE49-F238E27FC236}">
                    <a16:creationId xmlns:a16="http://schemas.microsoft.com/office/drawing/2014/main" id="{5A0E12B7-38CB-E060-1B17-2E69156DD2A2}"/>
                  </a:ext>
                </a:extLst>
              </p:cNvPr>
              <p:cNvCxnSpPr>
                <a:cxnSpLocks/>
              </p:cNvCxnSpPr>
              <p:nvPr/>
            </p:nvCxnSpPr>
            <p:spPr>
              <a:xfrm rot="5400000" flipH="1" flipV="1">
                <a:off x="6250040" y="-123510"/>
                <a:ext cx="12700" cy="7936140"/>
              </a:xfrm>
              <a:prstGeom prst="bentConnector3">
                <a:avLst>
                  <a:gd name="adj1" fmla="val 180000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9" name="Group 1048">
              <a:extLst>
                <a:ext uri="{FF2B5EF4-FFF2-40B4-BE49-F238E27FC236}">
                  <a16:creationId xmlns:a16="http://schemas.microsoft.com/office/drawing/2014/main" id="{F6193F3F-6A41-D62C-5221-5DE79BBD21A9}"/>
                </a:ext>
              </a:extLst>
            </p:cNvPr>
            <p:cNvGrpSpPr/>
            <p:nvPr/>
          </p:nvGrpSpPr>
          <p:grpSpPr>
            <a:xfrm>
              <a:off x="2694253" y="1363445"/>
              <a:ext cx="2401964" cy="645017"/>
              <a:chOff x="3385491" y="1466406"/>
              <a:chExt cx="2401964" cy="645017"/>
            </a:xfrm>
          </p:grpSpPr>
          <p:grpSp>
            <p:nvGrpSpPr>
              <p:cNvPr id="1088" name="Group 1087">
                <a:extLst>
                  <a:ext uri="{FF2B5EF4-FFF2-40B4-BE49-F238E27FC236}">
                    <a16:creationId xmlns:a16="http://schemas.microsoft.com/office/drawing/2014/main" id="{BDB421E1-F7B5-3F5B-64AA-02471F50BD60}"/>
                  </a:ext>
                </a:extLst>
              </p:cNvPr>
              <p:cNvGrpSpPr/>
              <p:nvPr/>
            </p:nvGrpSpPr>
            <p:grpSpPr>
              <a:xfrm>
                <a:off x="3663827" y="1466406"/>
                <a:ext cx="2123628" cy="645017"/>
                <a:chOff x="779328" y="1638555"/>
                <a:chExt cx="1452104" cy="461878"/>
              </a:xfrm>
            </p:grpSpPr>
            <p:sp>
              <p:nvSpPr>
                <p:cNvPr id="1090" name="Rectangle: Top Corners Rounded 1089">
                  <a:extLst>
                    <a:ext uri="{FF2B5EF4-FFF2-40B4-BE49-F238E27FC236}">
                      <a16:creationId xmlns:a16="http://schemas.microsoft.com/office/drawing/2014/main" id="{BDC7A895-BB29-6AF8-04F9-128FE15D4B05}"/>
                    </a:ext>
                  </a:extLst>
                </p:cNvPr>
                <p:cNvSpPr/>
                <p:nvPr/>
              </p:nvSpPr>
              <p:spPr>
                <a:xfrm>
                  <a:off x="779328" y="1638555"/>
                  <a:ext cx="1452104" cy="261910"/>
                </a:xfrm>
                <a:prstGeom prst="round2SameRect">
                  <a:avLst/>
                </a:prstGeom>
                <a:solidFill>
                  <a:srgbClr val="063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Co-Principal Investigator</a:t>
                  </a:r>
                </a:p>
              </p:txBody>
            </p:sp>
            <p:sp>
              <p:nvSpPr>
                <p:cNvPr id="1091" name="Rectangle: Top Corners Rounded 1090">
                  <a:extLst>
                    <a:ext uri="{FF2B5EF4-FFF2-40B4-BE49-F238E27FC236}">
                      <a16:creationId xmlns:a16="http://schemas.microsoft.com/office/drawing/2014/main" id="{C3679BDA-292C-C694-4ACB-22378BF9149B}"/>
                    </a:ext>
                  </a:extLst>
                </p:cNvPr>
                <p:cNvSpPr/>
                <p:nvPr/>
              </p:nvSpPr>
              <p:spPr>
                <a:xfrm>
                  <a:off x="781685" y="1904001"/>
                  <a:ext cx="1449747" cy="196432"/>
                </a:xfrm>
                <a:prstGeom prst="round2SameRect">
                  <a:avLst>
                    <a:gd name="adj1" fmla="val 0"/>
                    <a:gd name="adj2" fmla="val 3357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Sylvia Epps, PhD </a:t>
                  </a:r>
                </a:p>
              </p:txBody>
            </p:sp>
          </p:grpSp>
          <p:pic>
            <p:nvPicPr>
              <p:cNvPr id="1089" name="Picture 2" descr="Sylvia R. Epps, Ph.D.">
                <a:extLst>
                  <a:ext uri="{FF2B5EF4-FFF2-40B4-BE49-F238E27FC236}">
                    <a16:creationId xmlns:a16="http://schemas.microsoft.com/office/drawing/2014/main" id="{03EA431B-21D2-4E71-1F54-733C35B07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491" y="1466406"/>
                <a:ext cx="548640" cy="54864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50" name="Group 1049">
              <a:extLst>
                <a:ext uri="{FF2B5EF4-FFF2-40B4-BE49-F238E27FC236}">
                  <a16:creationId xmlns:a16="http://schemas.microsoft.com/office/drawing/2014/main" id="{8D3F542F-F1FD-A889-B649-DC7171511CAD}"/>
                </a:ext>
              </a:extLst>
            </p:cNvPr>
            <p:cNvGrpSpPr/>
            <p:nvPr/>
          </p:nvGrpSpPr>
          <p:grpSpPr>
            <a:xfrm>
              <a:off x="7110000" y="1368756"/>
              <a:ext cx="2421290" cy="639706"/>
              <a:chOff x="6533705" y="1459471"/>
              <a:chExt cx="2421290" cy="639706"/>
            </a:xfrm>
          </p:grpSpPr>
          <p:grpSp>
            <p:nvGrpSpPr>
              <p:cNvPr id="1084" name="Group 1083">
                <a:extLst>
                  <a:ext uri="{FF2B5EF4-FFF2-40B4-BE49-F238E27FC236}">
                    <a16:creationId xmlns:a16="http://schemas.microsoft.com/office/drawing/2014/main" id="{F081399E-7875-EA85-6576-8A67F725F86C}"/>
                  </a:ext>
                </a:extLst>
              </p:cNvPr>
              <p:cNvGrpSpPr/>
              <p:nvPr/>
            </p:nvGrpSpPr>
            <p:grpSpPr>
              <a:xfrm>
                <a:off x="6808025" y="1459471"/>
                <a:ext cx="2146970" cy="639706"/>
                <a:chOff x="735165" y="1767995"/>
                <a:chExt cx="1452104" cy="526621"/>
              </a:xfrm>
            </p:grpSpPr>
            <p:sp>
              <p:nvSpPr>
                <p:cNvPr id="1086" name="Rectangle: Top Corners Rounded 1085">
                  <a:extLst>
                    <a:ext uri="{FF2B5EF4-FFF2-40B4-BE49-F238E27FC236}">
                      <a16:creationId xmlns:a16="http://schemas.microsoft.com/office/drawing/2014/main" id="{D5009629-2019-D277-FFA0-0A70AE1B7DDA}"/>
                    </a:ext>
                  </a:extLst>
                </p:cNvPr>
                <p:cNvSpPr/>
                <p:nvPr/>
              </p:nvSpPr>
              <p:spPr>
                <a:xfrm>
                  <a:off x="735165" y="1767995"/>
                  <a:ext cx="1452104" cy="301102"/>
                </a:xfrm>
                <a:prstGeom prst="round2SameRect">
                  <a:avLst/>
                </a:prstGeom>
                <a:solidFill>
                  <a:srgbClr val="063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Co-Principal Investigator</a:t>
                  </a:r>
                </a:p>
              </p:txBody>
            </p:sp>
            <p:sp>
              <p:nvSpPr>
                <p:cNvPr id="1087" name="Rectangle: Top Corners Rounded 1086">
                  <a:extLst>
                    <a:ext uri="{FF2B5EF4-FFF2-40B4-BE49-F238E27FC236}">
                      <a16:creationId xmlns:a16="http://schemas.microsoft.com/office/drawing/2014/main" id="{F5EE8F8C-1FFE-F686-28B9-10A9E7A6615C}"/>
                    </a:ext>
                  </a:extLst>
                </p:cNvPr>
                <p:cNvSpPr/>
                <p:nvPr/>
              </p:nvSpPr>
              <p:spPr>
                <a:xfrm>
                  <a:off x="735165" y="2068789"/>
                  <a:ext cx="1452104" cy="225827"/>
                </a:xfrm>
                <a:prstGeom prst="round2SameRect">
                  <a:avLst>
                    <a:gd name="adj1" fmla="val 0"/>
                    <a:gd name="adj2" fmla="val 3357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Trenita Childers, PhD </a:t>
                  </a:r>
                </a:p>
              </p:txBody>
            </p:sp>
          </p:grpSp>
          <p:pic>
            <p:nvPicPr>
              <p:cNvPr id="1085" name="Picture 4" descr="Trenita Childers, Ph.D.">
                <a:extLst>
                  <a:ext uri="{FF2B5EF4-FFF2-40B4-BE49-F238E27FC236}">
                    <a16:creationId xmlns:a16="http://schemas.microsoft.com/office/drawing/2014/main" id="{FA84E8C9-C104-E71F-C81E-C95CA57E3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705" y="1459471"/>
                <a:ext cx="548640"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51" name="Group 1050">
              <a:extLst>
                <a:ext uri="{FF2B5EF4-FFF2-40B4-BE49-F238E27FC236}">
                  <a16:creationId xmlns:a16="http://schemas.microsoft.com/office/drawing/2014/main" id="{9E11A839-EAFB-B78B-9183-F503B9DBA9F8}"/>
                </a:ext>
              </a:extLst>
            </p:cNvPr>
            <p:cNvGrpSpPr/>
            <p:nvPr/>
          </p:nvGrpSpPr>
          <p:grpSpPr>
            <a:xfrm>
              <a:off x="704397" y="3782946"/>
              <a:ext cx="2891944" cy="647836"/>
              <a:chOff x="1810665" y="4140608"/>
              <a:chExt cx="2891944" cy="647836"/>
            </a:xfrm>
          </p:grpSpPr>
          <p:grpSp>
            <p:nvGrpSpPr>
              <p:cNvPr id="1080" name="Group 1079">
                <a:extLst>
                  <a:ext uri="{FF2B5EF4-FFF2-40B4-BE49-F238E27FC236}">
                    <a16:creationId xmlns:a16="http://schemas.microsoft.com/office/drawing/2014/main" id="{5417FCD7-F1EF-8F47-CFA0-07DCA0AF1BAF}"/>
                  </a:ext>
                </a:extLst>
              </p:cNvPr>
              <p:cNvGrpSpPr/>
              <p:nvPr/>
            </p:nvGrpSpPr>
            <p:grpSpPr>
              <a:xfrm>
                <a:off x="2086567" y="4140608"/>
                <a:ext cx="2616042" cy="647836"/>
                <a:chOff x="735165" y="1667792"/>
                <a:chExt cx="1452104" cy="534520"/>
              </a:xfrm>
            </p:grpSpPr>
            <p:sp>
              <p:nvSpPr>
                <p:cNvPr id="1082" name="Rectangle: Top Corners Rounded 1081">
                  <a:extLst>
                    <a:ext uri="{FF2B5EF4-FFF2-40B4-BE49-F238E27FC236}">
                      <a16:creationId xmlns:a16="http://schemas.microsoft.com/office/drawing/2014/main" id="{9144E8D4-C2A4-FD33-16EA-095C455B6B7D}"/>
                    </a:ext>
                  </a:extLst>
                </p:cNvPr>
                <p:cNvSpPr/>
                <p:nvPr/>
              </p:nvSpPr>
              <p:spPr>
                <a:xfrm>
                  <a:off x="735165" y="1667792"/>
                  <a:ext cx="1452104" cy="301783"/>
                </a:xfrm>
                <a:prstGeom prst="round2SameRect">
                  <a:avLst/>
                </a:prstGeom>
                <a:solidFill>
                  <a:srgbClr val="056233"/>
                </a:solidFill>
                <a:ln>
                  <a:solidFill>
                    <a:srgbClr val="056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r>
                    <a:rPr lang="en-US" sz="1200" b="1"/>
                    <a:t>Implementation Evaluation</a:t>
                  </a:r>
                </a:p>
              </p:txBody>
            </p:sp>
            <p:sp>
              <p:nvSpPr>
                <p:cNvPr id="1083" name="Rectangle: Top Corners Rounded 1082">
                  <a:extLst>
                    <a:ext uri="{FF2B5EF4-FFF2-40B4-BE49-F238E27FC236}">
                      <a16:creationId xmlns:a16="http://schemas.microsoft.com/office/drawing/2014/main" id="{836FB4F1-820F-299F-AAD2-64F93337365C}"/>
                    </a:ext>
                  </a:extLst>
                </p:cNvPr>
                <p:cNvSpPr/>
                <p:nvPr/>
              </p:nvSpPr>
              <p:spPr>
                <a:xfrm>
                  <a:off x="735165" y="1971432"/>
                  <a:ext cx="1452104" cy="230880"/>
                </a:xfrm>
                <a:prstGeom prst="round2SameRect">
                  <a:avLst>
                    <a:gd name="adj1" fmla="val 0"/>
                    <a:gd name="adj2" fmla="val 33572"/>
                  </a:avLst>
                </a:prstGeom>
                <a:solidFill>
                  <a:srgbClr val="D8ECDB"/>
                </a:solidFill>
                <a:ln>
                  <a:solidFill>
                    <a:srgbClr val="056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Jasmine Olivier-McGregor, PhD</a:t>
                  </a:r>
                </a:p>
              </p:txBody>
            </p:sp>
          </p:grpSp>
          <p:pic>
            <p:nvPicPr>
              <p:cNvPr id="1081" name="Picture 1080">
                <a:extLst>
                  <a:ext uri="{FF2B5EF4-FFF2-40B4-BE49-F238E27FC236}">
                    <a16:creationId xmlns:a16="http://schemas.microsoft.com/office/drawing/2014/main" id="{F97AD45F-7D9F-43DA-6F47-294F147237C7}"/>
                  </a:ext>
                </a:extLst>
              </p:cNvPr>
              <p:cNvPicPr>
                <a:picLocks noChangeAspect="1"/>
              </p:cNvPicPr>
              <p:nvPr/>
            </p:nvPicPr>
            <p:blipFill>
              <a:blip r:embed="rId5"/>
              <a:stretch>
                <a:fillRect/>
              </a:stretch>
            </p:blipFill>
            <p:spPr>
              <a:xfrm>
                <a:off x="1810665" y="4140608"/>
                <a:ext cx="540231"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052" name="Group 1051">
              <a:extLst>
                <a:ext uri="{FF2B5EF4-FFF2-40B4-BE49-F238E27FC236}">
                  <a16:creationId xmlns:a16="http://schemas.microsoft.com/office/drawing/2014/main" id="{1A7C0246-3238-8DF9-7F00-F57ACDD6CE5C}"/>
                </a:ext>
              </a:extLst>
            </p:cNvPr>
            <p:cNvGrpSpPr/>
            <p:nvPr/>
          </p:nvGrpSpPr>
          <p:grpSpPr>
            <a:xfrm>
              <a:off x="4754661" y="3782946"/>
              <a:ext cx="2682678" cy="658369"/>
              <a:chOff x="4782621" y="4116307"/>
              <a:chExt cx="2682678" cy="658369"/>
            </a:xfrm>
          </p:grpSpPr>
          <p:grpSp>
            <p:nvGrpSpPr>
              <p:cNvPr id="1076" name="Group 1075">
                <a:extLst>
                  <a:ext uri="{FF2B5EF4-FFF2-40B4-BE49-F238E27FC236}">
                    <a16:creationId xmlns:a16="http://schemas.microsoft.com/office/drawing/2014/main" id="{2F51C96B-24FD-BC9C-135B-BA1895635D8E}"/>
                  </a:ext>
                </a:extLst>
              </p:cNvPr>
              <p:cNvGrpSpPr/>
              <p:nvPr/>
            </p:nvGrpSpPr>
            <p:grpSpPr>
              <a:xfrm>
                <a:off x="5050592" y="4116307"/>
                <a:ext cx="2414707" cy="658369"/>
                <a:chOff x="726775" y="1750026"/>
                <a:chExt cx="1458224" cy="518155"/>
              </a:xfrm>
            </p:grpSpPr>
            <p:sp>
              <p:nvSpPr>
                <p:cNvPr id="1078" name="Rectangle: Top Corners Rounded 1077">
                  <a:extLst>
                    <a:ext uri="{FF2B5EF4-FFF2-40B4-BE49-F238E27FC236}">
                      <a16:creationId xmlns:a16="http://schemas.microsoft.com/office/drawing/2014/main" id="{AE45144F-9E2A-6799-0567-EE5E8A88273E}"/>
                    </a:ext>
                  </a:extLst>
                </p:cNvPr>
                <p:cNvSpPr/>
                <p:nvPr/>
              </p:nvSpPr>
              <p:spPr>
                <a:xfrm>
                  <a:off x="732895" y="1750026"/>
                  <a:ext cx="1452104" cy="301783"/>
                </a:xfrm>
                <a:prstGeom prst="round2SameRect">
                  <a:avLst/>
                </a:prstGeom>
                <a:solidFill>
                  <a:srgbClr val="49124C"/>
                </a:solidFill>
                <a:ln>
                  <a:solidFill>
                    <a:srgbClr val="491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Impact Evaluation</a:t>
                  </a:r>
                </a:p>
              </p:txBody>
            </p:sp>
            <p:sp>
              <p:nvSpPr>
                <p:cNvPr id="1079" name="Rectangle: Top Corners Rounded 1078">
                  <a:extLst>
                    <a:ext uri="{FF2B5EF4-FFF2-40B4-BE49-F238E27FC236}">
                      <a16:creationId xmlns:a16="http://schemas.microsoft.com/office/drawing/2014/main" id="{D85AEFCB-48CB-ACAA-0F98-B5921DD6C5AB}"/>
                    </a:ext>
                  </a:extLst>
                </p:cNvPr>
                <p:cNvSpPr/>
                <p:nvPr/>
              </p:nvSpPr>
              <p:spPr>
                <a:xfrm>
                  <a:off x="726775" y="2037301"/>
                  <a:ext cx="1458224" cy="230880"/>
                </a:xfrm>
                <a:prstGeom prst="round2SameRect">
                  <a:avLst>
                    <a:gd name="adj1" fmla="val 0"/>
                    <a:gd name="adj2" fmla="val 33572"/>
                  </a:avLst>
                </a:prstGeom>
                <a:solidFill>
                  <a:srgbClr val="F5E8F2"/>
                </a:solidFill>
                <a:ln>
                  <a:solidFill>
                    <a:srgbClr val="491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Matthew Sweeney, PhD</a:t>
                  </a:r>
                </a:p>
              </p:txBody>
            </p:sp>
          </p:grpSp>
          <p:pic>
            <p:nvPicPr>
              <p:cNvPr id="1077" name="Picture 1076">
                <a:extLst>
                  <a:ext uri="{FF2B5EF4-FFF2-40B4-BE49-F238E27FC236}">
                    <a16:creationId xmlns:a16="http://schemas.microsoft.com/office/drawing/2014/main" id="{7C0E37E2-CF28-EBFB-4978-A327802D6E2C}"/>
                  </a:ext>
                </a:extLst>
              </p:cNvPr>
              <p:cNvPicPr>
                <a:picLocks noChangeAspect="1"/>
              </p:cNvPicPr>
              <p:nvPr/>
            </p:nvPicPr>
            <p:blipFill>
              <a:blip r:embed="rId6"/>
              <a:stretch>
                <a:fillRect/>
              </a:stretch>
            </p:blipFill>
            <p:spPr>
              <a:xfrm>
                <a:off x="4782621" y="4116307"/>
                <a:ext cx="557598"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055" name="Group 1054">
              <a:extLst>
                <a:ext uri="{FF2B5EF4-FFF2-40B4-BE49-F238E27FC236}">
                  <a16:creationId xmlns:a16="http://schemas.microsoft.com/office/drawing/2014/main" id="{F3DA74E8-0C95-4E05-9AA0-74229DE22731}"/>
                </a:ext>
              </a:extLst>
            </p:cNvPr>
            <p:cNvGrpSpPr/>
            <p:nvPr/>
          </p:nvGrpSpPr>
          <p:grpSpPr>
            <a:xfrm>
              <a:off x="8932546" y="3782946"/>
              <a:ext cx="2307555" cy="654297"/>
              <a:chOff x="8039100" y="4131388"/>
              <a:chExt cx="2307555" cy="654297"/>
            </a:xfrm>
          </p:grpSpPr>
          <p:grpSp>
            <p:nvGrpSpPr>
              <p:cNvPr id="1068" name="Group 1067">
                <a:extLst>
                  <a:ext uri="{FF2B5EF4-FFF2-40B4-BE49-F238E27FC236}">
                    <a16:creationId xmlns:a16="http://schemas.microsoft.com/office/drawing/2014/main" id="{88C1C64D-9DEC-EAD4-C86A-01E7615692B8}"/>
                  </a:ext>
                </a:extLst>
              </p:cNvPr>
              <p:cNvGrpSpPr/>
              <p:nvPr/>
            </p:nvGrpSpPr>
            <p:grpSpPr>
              <a:xfrm>
                <a:off x="8315373" y="4131388"/>
                <a:ext cx="2031282" cy="654297"/>
                <a:chOff x="710577" y="1588677"/>
                <a:chExt cx="1452104" cy="539850"/>
              </a:xfrm>
            </p:grpSpPr>
            <p:sp>
              <p:nvSpPr>
                <p:cNvPr id="1070" name="Rectangle: Top Corners Rounded 1069">
                  <a:extLst>
                    <a:ext uri="{FF2B5EF4-FFF2-40B4-BE49-F238E27FC236}">
                      <a16:creationId xmlns:a16="http://schemas.microsoft.com/office/drawing/2014/main" id="{10CFA3F7-937B-096F-96B2-BC43D3426BD4}"/>
                    </a:ext>
                  </a:extLst>
                </p:cNvPr>
                <p:cNvSpPr/>
                <p:nvPr/>
              </p:nvSpPr>
              <p:spPr>
                <a:xfrm>
                  <a:off x="710577" y="1588677"/>
                  <a:ext cx="1452104" cy="301782"/>
                </a:xfrm>
                <a:prstGeom prst="round2SameRect">
                  <a:avLst/>
                </a:prstGeom>
                <a:solidFill>
                  <a:srgbClr val="882E0A"/>
                </a:solidFill>
                <a:ln>
                  <a:solidFill>
                    <a:srgbClr val="882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Cost Evaluation</a:t>
                  </a:r>
                </a:p>
              </p:txBody>
            </p:sp>
            <p:sp>
              <p:nvSpPr>
                <p:cNvPr id="1071" name="Rectangle: Top Corners Rounded 1070">
                  <a:extLst>
                    <a:ext uri="{FF2B5EF4-FFF2-40B4-BE49-F238E27FC236}">
                      <a16:creationId xmlns:a16="http://schemas.microsoft.com/office/drawing/2014/main" id="{F31FED34-4414-8489-C616-EC1AA7226D51}"/>
                    </a:ext>
                  </a:extLst>
                </p:cNvPr>
                <p:cNvSpPr/>
                <p:nvPr/>
              </p:nvSpPr>
              <p:spPr>
                <a:xfrm>
                  <a:off x="710577" y="1897647"/>
                  <a:ext cx="1452104" cy="230880"/>
                </a:xfrm>
                <a:prstGeom prst="round2SameRect">
                  <a:avLst>
                    <a:gd name="adj1" fmla="val 0"/>
                    <a:gd name="adj2" fmla="val 33572"/>
                  </a:avLst>
                </a:prstGeom>
                <a:solidFill>
                  <a:srgbClr val="FAECE7"/>
                </a:solidFill>
                <a:ln>
                  <a:solidFill>
                    <a:srgbClr val="882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Maya Escueta, PhD</a:t>
                  </a:r>
                </a:p>
              </p:txBody>
            </p:sp>
          </p:grpSp>
          <p:pic>
            <p:nvPicPr>
              <p:cNvPr id="1069" name="Picture 1068">
                <a:extLst>
                  <a:ext uri="{FF2B5EF4-FFF2-40B4-BE49-F238E27FC236}">
                    <a16:creationId xmlns:a16="http://schemas.microsoft.com/office/drawing/2014/main" id="{0D14774E-A6F9-D801-6557-B45397D8FCFB}"/>
                  </a:ext>
                </a:extLst>
              </p:cNvPr>
              <p:cNvPicPr>
                <a:picLocks noChangeAspect="1"/>
              </p:cNvPicPr>
              <p:nvPr/>
            </p:nvPicPr>
            <p:blipFill rotWithShape="1">
              <a:blip r:embed="rId7"/>
              <a:srcRect l="5480" t="10042"/>
              <a:stretch/>
            </p:blipFill>
            <p:spPr>
              <a:xfrm>
                <a:off x="8039100" y="4131388"/>
                <a:ext cx="549152" cy="54864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056" name="Group 1055">
              <a:extLst>
                <a:ext uri="{FF2B5EF4-FFF2-40B4-BE49-F238E27FC236}">
                  <a16:creationId xmlns:a16="http://schemas.microsoft.com/office/drawing/2014/main" id="{52260C5C-C14F-3114-2553-99467E23A5FA}"/>
                </a:ext>
              </a:extLst>
            </p:cNvPr>
            <p:cNvGrpSpPr/>
            <p:nvPr/>
          </p:nvGrpSpPr>
          <p:grpSpPr>
            <a:xfrm>
              <a:off x="2674602" y="2543181"/>
              <a:ext cx="2421615" cy="658369"/>
              <a:chOff x="3596341" y="2976052"/>
              <a:chExt cx="2421615" cy="658369"/>
            </a:xfrm>
          </p:grpSpPr>
          <p:grpSp>
            <p:nvGrpSpPr>
              <p:cNvPr id="1064" name="Group 1063">
                <a:extLst>
                  <a:ext uri="{FF2B5EF4-FFF2-40B4-BE49-F238E27FC236}">
                    <a16:creationId xmlns:a16="http://schemas.microsoft.com/office/drawing/2014/main" id="{8440B2A2-BE98-7C4B-5AA7-07B1F9F6F130}"/>
                  </a:ext>
                </a:extLst>
              </p:cNvPr>
              <p:cNvGrpSpPr/>
              <p:nvPr/>
            </p:nvGrpSpPr>
            <p:grpSpPr>
              <a:xfrm>
                <a:off x="3870986" y="2976052"/>
                <a:ext cx="2146970" cy="658369"/>
                <a:chOff x="735165" y="1667792"/>
                <a:chExt cx="1452104" cy="523547"/>
              </a:xfrm>
            </p:grpSpPr>
            <p:sp>
              <p:nvSpPr>
                <p:cNvPr id="1066" name="Rectangle: Top Corners Rounded 1065">
                  <a:extLst>
                    <a:ext uri="{FF2B5EF4-FFF2-40B4-BE49-F238E27FC236}">
                      <a16:creationId xmlns:a16="http://schemas.microsoft.com/office/drawing/2014/main" id="{FFEDA32A-93ED-2B05-6652-FC7926BEF43F}"/>
                    </a:ext>
                  </a:extLst>
                </p:cNvPr>
                <p:cNvSpPr/>
                <p:nvPr/>
              </p:nvSpPr>
              <p:spPr>
                <a:xfrm>
                  <a:off x="735165" y="1667792"/>
                  <a:ext cx="1452104" cy="290859"/>
                </a:xfrm>
                <a:prstGeom prst="round2Same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Project Management</a:t>
                  </a:r>
                </a:p>
              </p:txBody>
            </p:sp>
            <p:sp>
              <p:nvSpPr>
                <p:cNvPr id="1067" name="Rectangle: Top Corners Rounded 1066">
                  <a:extLst>
                    <a:ext uri="{FF2B5EF4-FFF2-40B4-BE49-F238E27FC236}">
                      <a16:creationId xmlns:a16="http://schemas.microsoft.com/office/drawing/2014/main" id="{73DEA92A-9F45-ACA9-CE14-EFB8C0B43141}"/>
                    </a:ext>
                  </a:extLst>
                </p:cNvPr>
                <p:cNvSpPr/>
                <p:nvPr/>
              </p:nvSpPr>
              <p:spPr>
                <a:xfrm>
                  <a:off x="735165" y="1960459"/>
                  <a:ext cx="1452104" cy="230880"/>
                </a:xfrm>
                <a:prstGeom prst="round2SameRect">
                  <a:avLst>
                    <a:gd name="adj1" fmla="val 0"/>
                    <a:gd name="adj2" fmla="val 3357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Maura Shramko, PhD </a:t>
                  </a:r>
                </a:p>
              </p:txBody>
            </p:sp>
          </p:grpSp>
          <p:pic>
            <p:nvPicPr>
              <p:cNvPr id="1065" name="Picture 1064">
                <a:extLst>
                  <a:ext uri="{FF2B5EF4-FFF2-40B4-BE49-F238E27FC236}">
                    <a16:creationId xmlns:a16="http://schemas.microsoft.com/office/drawing/2014/main" id="{BFA9FA44-8B18-3E17-E776-FFB1C80C9426}"/>
                  </a:ext>
                </a:extLst>
              </p:cNvPr>
              <p:cNvPicPr>
                <a:picLocks noChangeAspect="1"/>
              </p:cNvPicPr>
              <p:nvPr/>
            </p:nvPicPr>
            <p:blipFill>
              <a:blip r:embed="rId8"/>
              <a:srcRect/>
              <a:stretch/>
            </p:blipFill>
            <p:spPr>
              <a:xfrm>
                <a:off x="3596341" y="2978260"/>
                <a:ext cx="548640" cy="548640"/>
              </a:xfrm>
              <a:prstGeom prst="rect">
                <a:avLst/>
              </a:prstGeom>
            </p:spPr>
          </p:pic>
        </p:grpSp>
        <p:grpSp>
          <p:nvGrpSpPr>
            <p:cNvPr id="1058" name="Group 1057">
              <a:extLst>
                <a:ext uri="{FF2B5EF4-FFF2-40B4-BE49-F238E27FC236}">
                  <a16:creationId xmlns:a16="http://schemas.microsoft.com/office/drawing/2014/main" id="{35095873-997B-7531-BD90-7453E9B9F3F4}"/>
                </a:ext>
              </a:extLst>
            </p:cNvPr>
            <p:cNvGrpSpPr/>
            <p:nvPr/>
          </p:nvGrpSpPr>
          <p:grpSpPr>
            <a:xfrm>
              <a:off x="7110000" y="2534770"/>
              <a:ext cx="2487658" cy="667341"/>
              <a:chOff x="6300976" y="2939286"/>
              <a:chExt cx="2487658" cy="667341"/>
            </a:xfrm>
          </p:grpSpPr>
          <p:grpSp>
            <p:nvGrpSpPr>
              <p:cNvPr id="1059" name="Group 1058">
                <a:extLst>
                  <a:ext uri="{FF2B5EF4-FFF2-40B4-BE49-F238E27FC236}">
                    <a16:creationId xmlns:a16="http://schemas.microsoft.com/office/drawing/2014/main" id="{AC95CBFE-6156-1971-BD12-69835D3E5526}"/>
                  </a:ext>
                </a:extLst>
              </p:cNvPr>
              <p:cNvGrpSpPr/>
              <p:nvPr/>
            </p:nvGrpSpPr>
            <p:grpSpPr>
              <a:xfrm>
                <a:off x="6593568" y="2939286"/>
                <a:ext cx="2195066" cy="667341"/>
                <a:chOff x="735165" y="1695223"/>
                <a:chExt cx="1452104" cy="474743"/>
              </a:xfrm>
            </p:grpSpPr>
            <p:sp>
              <p:nvSpPr>
                <p:cNvPr id="1062" name="Rectangle: Top Corners Rounded 1061">
                  <a:extLst>
                    <a:ext uri="{FF2B5EF4-FFF2-40B4-BE49-F238E27FC236}">
                      <a16:creationId xmlns:a16="http://schemas.microsoft.com/office/drawing/2014/main" id="{29BC6C30-DC5B-0EB8-2317-15BEBBAE7542}"/>
                    </a:ext>
                  </a:extLst>
                </p:cNvPr>
                <p:cNvSpPr/>
                <p:nvPr/>
              </p:nvSpPr>
              <p:spPr>
                <a:xfrm>
                  <a:off x="735165" y="1695223"/>
                  <a:ext cx="1452104" cy="260199"/>
                </a:xfrm>
                <a:prstGeom prst="round2Same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Quality Assurance</a:t>
                  </a:r>
                </a:p>
              </p:txBody>
            </p:sp>
            <p:sp>
              <p:nvSpPr>
                <p:cNvPr id="1063" name="Rectangle: Top Corners Rounded 1062">
                  <a:extLst>
                    <a:ext uri="{FF2B5EF4-FFF2-40B4-BE49-F238E27FC236}">
                      <a16:creationId xmlns:a16="http://schemas.microsoft.com/office/drawing/2014/main" id="{BB53C07F-A172-02E9-960F-01604A17253C}"/>
                    </a:ext>
                  </a:extLst>
                </p:cNvPr>
                <p:cNvSpPr/>
                <p:nvPr/>
              </p:nvSpPr>
              <p:spPr>
                <a:xfrm>
                  <a:off x="735165" y="1961806"/>
                  <a:ext cx="1452104" cy="208160"/>
                </a:xfrm>
                <a:prstGeom prst="round2SameRect">
                  <a:avLst>
                    <a:gd name="adj1" fmla="val 0"/>
                    <a:gd name="adj2" fmla="val 33572"/>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Candace Hester, PhD </a:t>
                  </a:r>
                </a:p>
              </p:txBody>
            </p:sp>
          </p:grpSp>
          <p:pic>
            <p:nvPicPr>
              <p:cNvPr id="1061" name="Picture 1060">
                <a:extLst>
                  <a:ext uri="{FF2B5EF4-FFF2-40B4-BE49-F238E27FC236}">
                    <a16:creationId xmlns:a16="http://schemas.microsoft.com/office/drawing/2014/main" id="{0D0C8480-DAEB-6B4D-8A59-B6AB0B1472A4}"/>
                  </a:ext>
                </a:extLst>
              </p:cNvPr>
              <p:cNvPicPr>
                <a:picLocks noChangeAspect="1"/>
              </p:cNvPicPr>
              <p:nvPr/>
            </p:nvPicPr>
            <p:blipFill>
              <a:blip r:embed="rId9"/>
              <a:srcRect/>
              <a:stretch/>
            </p:blipFill>
            <p:spPr>
              <a:xfrm>
                <a:off x="6300976" y="2939286"/>
                <a:ext cx="548640" cy="548640"/>
              </a:xfrm>
              <a:prstGeom prst="rect">
                <a:avLst/>
              </a:prstGeom>
            </p:spPr>
          </p:pic>
        </p:grpSp>
      </p:grpSp>
      <p:sp>
        <p:nvSpPr>
          <p:cNvPr id="1096" name="Slide Number Placeholder 4">
            <a:extLst>
              <a:ext uri="{FF2B5EF4-FFF2-40B4-BE49-F238E27FC236}">
                <a16:creationId xmlns:a16="http://schemas.microsoft.com/office/drawing/2014/main" id="{66CCD3DB-262C-C325-1E06-409E9CC7B292}"/>
              </a:ext>
            </a:extLst>
          </p:cNvPr>
          <p:cNvSpPr txBox="1">
            <a:spLocks/>
          </p:cNvSpPr>
          <p:nvPr/>
        </p:nvSpPr>
        <p:spPr>
          <a:xfrm>
            <a:off x="457203" y="6422601"/>
            <a:ext cx="243015" cy="246221"/>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A20822-4A49-4D36-86E3-300BA48D3F00}" type="slidenum">
              <a:rPr lang="en-US" sz="1000" smtClean="0">
                <a:solidFill>
                  <a:schemeClr val="bg2"/>
                </a:solidFill>
              </a:rPr>
              <a:pPr algn="r"/>
              <a:t>3</a:t>
            </a:fld>
            <a:endParaRPr lang="en-US" sz="1000">
              <a:solidFill>
                <a:schemeClr val="bg2"/>
              </a:solidFill>
            </a:endParaRPr>
          </a:p>
        </p:txBody>
      </p:sp>
      <p:grpSp>
        <p:nvGrpSpPr>
          <p:cNvPr id="2" name="Group 1">
            <a:extLst>
              <a:ext uri="{FF2B5EF4-FFF2-40B4-BE49-F238E27FC236}">
                <a16:creationId xmlns:a16="http://schemas.microsoft.com/office/drawing/2014/main" id="{E2C7FDF6-D53E-6839-D2C5-2C133A2A6335}"/>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0923B04F-7CC2-8331-1FA2-65C7D9D4618D}"/>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5E637D17-AC2F-3855-448B-12FFF2A0641C}"/>
                </a:ext>
              </a:extLst>
            </p:cNvPr>
            <p:cNvPicPr>
              <a:picLocks noChangeAspect="1"/>
            </p:cNvPicPr>
            <p:nvPr/>
          </p:nvPicPr>
          <p:blipFill rotWithShape="1">
            <a:blip r:embed="rId10"/>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786327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A94B-76B8-C04F-CD01-AB6621476DD8}"/>
              </a:ext>
            </a:extLst>
          </p:cNvPr>
          <p:cNvSpPr>
            <a:spLocks noGrp="1"/>
          </p:cNvSpPr>
          <p:nvPr>
            <p:ph type="title"/>
          </p:nvPr>
        </p:nvSpPr>
        <p:spPr>
          <a:xfrm>
            <a:off x="458724" y="0"/>
            <a:ext cx="11274552" cy="1051560"/>
          </a:xfrm>
        </p:spPr>
        <p:txBody>
          <a:bodyPr/>
          <a:lstStyle/>
          <a:p>
            <a:r>
              <a:rPr lang="en-US"/>
              <a:t>Questions?</a:t>
            </a:r>
          </a:p>
        </p:txBody>
      </p:sp>
      <p:sp>
        <p:nvSpPr>
          <p:cNvPr id="3" name="Content Placeholder 2">
            <a:extLst>
              <a:ext uri="{FF2B5EF4-FFF2-40B4-BE49-F238E27FC236}">
                <a16:creationId xmlns:a16="http://schemas.microsoft.com/office/drawing/2014/main" id="{CE4A5D79-41FF-55B1-48AC-3E8A9673F1CD}"/>
              </a:ext>
            </a:extLst>
          </p:cNvPr>
          <p:cNvSpPr>
            <a:spLocks noGrp="1"/>
          </p:cNvSpPr>
          <p:nvPr>
            <p:ph sz="quarter" idx="17"/>
          </p:nvPr>
        </p:nvSpPr>
        <p:spPr>
          <a:xfrm>
            <a:off x="457202" y="1307592"/>
            <a:ext cx="11274425" cy="4498848"/>
          </a:xfrm>
        </p:spPr>
        <p:txBody>
          <a:bodyPr/>
          <a:lstStyle/>
          <a:p>
            <a:endParaRPr lang="en-US"/>
          </a:p>
        </p:txBody>
      </p:sp>
      <p:sp>
        <p:nvSpPr>
          <p:cNvPr id="10" name="Text Placeholder 9">
            <a:extLst>
              <a:ext uri="{FF2B5EF4-FFF2-40B4-BE49-F238E27FC236}">
                <a16:creationId xmlns:a16="http://schemas.microsoft.com/office/drawing/2014/main" id="{584A97FD-9CFB-84AF-A9C2-152630215F1B}"/>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A9F9770-E7E4-8DFA-9B6D-690F45F8A4AC}"/>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30</a:t>
            </a:fld>
            <a:endParaRPr lang="en-US"/>
          </a:p>
        </p:txBody>
      </p:sp>
      <p:grpSp>
        <p:nvGrpSpPr>
          <p:cNvPr id="4" name="Group 3">
            <a:extLst>
              <a:ext uri="{FF2B5EF4-FFF2-40B4-BE49-F238E27FC236}">
                <a16:creationId xmlns:a16="http://schemas.microsoft.com/office/drawing/2014/main" id="{B880909A-70A8-5E1D-50D5-103A015CB365}"/>
              </a:ext>
            </a:extLst>
          </p:cNvPr>
          <p:cNvGrpSpPr/>
          <p:nvPr/>
        </p:nvGrpSpPr>
        <p:grpSpPr>
          <a:xfrm>
            <a:off x="9428324" y="6144604"/>
            <a:ext cx="837844" cy="723888"/>
            <a:chOff x="7961660" y="244707"/>
            <a:chExt cx="1467524" cy="1275886"/>
          </a:xfrm>
        </p:grpSpPr>
        <p:sp>
          <p:nvSpPr>
            <p:cNvPr id="6" name="Rectangle 5">
              <a:extLst>
                <a:ext uri="{FF2B5EF4-FFF2-40B4-BE49-F238E27FC236}">
                  <a16:creationId xmlns:a16="http://schemas.microsoft.com/office/drawing/2014/main" id="{40A9032F-D776-8487-E6E7-D3C71401D3F2}"/>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35C92985-3A39-D9C7-0FFF-C32853871315}"/>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58810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A53B-B57A-D655-EEA6-0AE137F13ABF}"/>
              </a:ext>
            </a:extLst>
          </p:cNvPr>
          <p:cNvSpPr>
            <a:spLocks noGrp="1"/>
          </p:cNvSpPr>
          <p:nvPr>
            <p:ph type="ctrTitle"/>
          </p:nvPr>
        </p:nvSpPr>
        <p:spPr/>
        <p:txBody>
          <a:bodyPr/>
          <a:lstStyle/>
          <a:p>
            <a:r>
              <a:rPr lang="en-US"/>
              <a:t>Supplementary Slides</a:t>
            </a:r>
          </a:p>
        </p:txBody>
      </p:sp>
      <p:sp>
        <p:nvSpPr>
          <p:cNvPr id="3" name="Subtitle 2">
            <a:extLst>
              <a:ext uri="{FF2B5EF4-FFF2-40B4-BE49-F238E27FC236}">
                <a16:creationId xmlns:a16="http://schemas.microsoft.com/office/drawing/2014/main" id="{0F2FAB35-FC60-EBA3-15FD-27F386AF299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9C4220D-2E7B-0E85-D3A6-F0A29A18CB3F}"/>
              </a:ext>
            </a:extLst>
          </p:cNvPr>
          <p:cNvSpPr>
            <a:spLocks noGrp="1"/>
          </p:cNvSpPr>
          <p:nvPr>
            <p:ph type="sldNum" sz="quarter" idx="10"/>
          </p:nvPr>
        </p:nvSpPr>
        <p:spPr/>
        <p:txBody>
          <a:bodyPr/>
          <a:lstStyle/>
          <a:p>
            <a:fld id="{36EC4586-FD86-41B3-95B6-58F34DF6C22C}" type="slidenum">
              <a:rPr lang="en-US" smtClean="0"/>
              <a:t>31</a:t>
            </a:fld>
            <a:endParaRPr lang="en-US"/>
          </a:p>
        </p:txBody>
      </p:sp>
      <p:grpSp>
        <p:nvGrpSpPr>
          <p:cNvPr id="5" name="Group 4">
            <a:extLst>
              <a:ext uri="{FF2B5EF4-FFF2-40B4-BE49-F238E27FC236}">
                <a16:creationId xmlns:a16="http://schemas.microsoft.com/office/drawing/2014/main" id="{FF7E7DA3-1D95-9B64-4347-298F3432E454}"/>
              </a:ext>
            </a:extLst>
          </p:cNvPr>
          <p:cNvGrpSpPr/>
          <p:nvPr/>
        </p:nvGrpSpPr>
        <p:grpSpPr>
          <a:xfrm>
            <a:off x="8296638" y="83975"/>
            <a:ext cx="1467524" cy="1275886"/>
            <a:chOff x="7961660" y="244707"/>
            <a:chExt cx="1467524" cy="1275886"/>
          </a:xfrm>
        </p:grpSpPr>
        <p:sp>
          <p:nvSpPr>
            <p:cNvPr id="6" name="Rectangle 5">
              <a:extLst>
                <a:ext uri="{FF2B5EF4-FFF2-40B4-BE49-F238E27FC236}">
                  <a16:creationId xmlns:a16="http://schemas.microsoft.com/office/drawing/2014/main" id="{7071616E-B7F1-4864-88DB-A9A11CC53E71}"/>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8A9CC8D-4703-85D5-58D6-F7B003E6AF0E}"/>
                </a:ext>
              </a:extLst>
            </p:cNvPr>
            <p:cNvPicPr>
              <a:picLocks noChangeAspect="1"/>
            </p:cNvPicPr>
            <p:nvPr/>
          </p:nvPicPr>
          <p:blipFill rotWithShape="1">
            <a:blip r:embed="rId2"/>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031062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D8D089-D751-7F9D-2BF5-65E5A5475206}"/>
              </a:ext>
            </a:extLst>
          </p:cNvPr>
          <p:cNvSpPr>
            <a:spLocks noGrp="1"/>
          </p:cNvSpPr>
          <p:nvPr>
            <p:ph type="title"/>
          </p:nvPr>
        </p:nvSpPr>
        <p:spPr/>
        <p:txBody>
          <a:bodyPr/>
          <a:lstStyle/>
          <a:p>
            <a:r>
              <a:rPr lang="en-US"/>
              <a:t>Feasible Project Timeline</a:t>
            </a:r>
          </a:p>
        </p:txBody>
      </p:sp>
      <p:graphicFrame>
        <p:nvGraphicFramePr>
          <p:cNvPr id="8" name="Content Placeholder 7">
            <a:extLst>
              <a:ext uri="{FF2B5EF4-FFF2-40B4-BE49-F238E27FC236}">
                <a16:creationId xmlns:a16="http://schemas.microsoft.com/office/drawing/2014/main" id="{32EE60D9-073E-ADD1-C7D4-8160B0EBEDDE}"/>
              </a:ext>
            </a:extLst>
          </p:cNvPr>
          <p:cNvGraphicFramePr>
            <a:graphicFrameLocks noGrp="1"/>
          </p:cNvGraphicFramePr>
          <p:nvPr>
            <p:ph sz="quarter" idx="17"/>
          </p:nvPr>
        </p:nvGraphicFramePr>
        <p:xfrm>
          <a:off x="458856" y="1307293"/>
          <a:ext cx="11274420" cy="4800591"/>
        </p:xfrm>
        <a:graphic>
          <a:graphicData uri="http://schemas.openxmlformats.org/drawingml/2006/table">
            <a:tbl>
              <a:tblPr firstRow="1" firstCol="1" bandRow="1">
                <a:tableStyleId>{577794B7-0F68-450A-8CF4-2D9CDB5CE098}</a:tableStyleId>
              </a:tblPr>
              <a:tblGrid>
                <a:gridCol w="4414500">
                  <a:extLst>
                    <a:ext uri="{9D8B030D-6E8A-4147-A177-3AD203B41FA5}">
                      <a16:colId xmlns:a16="http://schemas.microsoft.com/office/drawing/2014/main" val="326048435"/>
                    </a:ext>
                  </a:extLst>
                </a:gridCol>
                <a:gridCol w="571660">
                  <a:extLst>
                    <a:ext uri="{9D8B030D-6E8A-4147-A177-3AD203B41FA5}">
                      <a16:colId xmlns:a16="http://schemas.microsoft.com/office/drawing/2014/main" val="2524566706"/>
                    </a:ext>
                  </a:extLst>
                </a:gridCol>
                <a:gridCol w="571660">
                  <a:extLst>
                    <a:ext uri="{9D8B030D-6E8A-4147-A177-3AD203B41FA5}">
                      <a16:colId xmlns:a16="http://schemas.microsoft.com/office/drawing/2014/main" val="1747961522"/>
                    </a:ext>
                  </a:extLst>
                </a:gridCol>
                <a:gridCol w="571660">
                  <a:extLst>
                    <a:ext uri="{9D8B030D-6E8A-4147-A177-3AD203B41FA5}">
                      <a16:colId xmlns:a16="http://schemas.microsoft.com/office/drawing/2014/main" val="4145623229"/>
                    </a:ext>
                  </a:extLst>
                </a:gridCol>
                <a:gridCol w="571660">
                  <a:extLst>
                    <a:ext uri="{9D8B030D-6E8A-4147-A177-3AD203B41FA5}">
                      <a16:colId xmlns:a16="http://schemas.microsoft.com/office/drawing/2014/main" val="1437461205"/>
                    </a:ext>
                  </a:extLst>
                </a:gridCol>
                <a:gridCol w="571660">
                  <a:extLst>
                    <a:ext uri="{9D8B030D-6E8A-4147-A177-3AD203B41FA5}">
                      <a16:colId xmlns:a16="http://schemas.microsoft.com/office/drawing/2014/main" val="3332834468"/>
                    </a:ext>
                  </a:extLst>
                </a:gridCol>
                <a:gridCol w="571660">
                  <a:extLst>
                    <a:ext uri="{9D8B030D-6E8A-4147-A177-3AD203B41FA5}">
                      <a16:colId xmlns:a16="http://schemas.microsoft.com/office/drawing/2014/main" val="4054220278"/>
                    </a:ext>
                  </a:extLst>
                </a:gridCol>
                <a:gridCol w="571660">
                  <a:extLst>
                    <a:ext uri="{9D8B030D-6E8A-4147-A177-3AD203B41FA5}">
                      <a16:colId xmlns:a16="http://schemas.microsoft.com/office/drawing/2014/main" val="391058598"/>
                    </a:ext>
                  </a:extLst>
                </a:gridCol>
                <a:gridCol w="571660">
                  <a:extLst>
                    <a:ext uri="{9D8B030D-6E8A-4147-A177-3AD203B41FA5}">
                      <a16:colId xmlns:a16="http://schemas.microsoft.com/office/drawing/2014/main" val="2542799943"/>
                    </a:ext>
                  </a:extLst>
                </a:gridCol>
                <a:gridCol w="571660">
                  <a:extLst>
                    <a:ext uri="{9D8B030D-6E8A-4147-A177-3AD203B41FA5}">
                      <a16:colId xmlns:a16="http://schemas.microsoft.com/office/drawing/2014/main" val="1561956118"/>
                    </a:ext>
                  </a:extLst>
                </a:gridCol>
                <a:gridCol w="571660">
                  <a:extLst>
                    <a:ext uri="{9D8B030D-6E8A-4147-A177-3AD203B41FA5}">
                      <a16:colId xmlns:a16="http://schemas.microsoft.com/office/drawing/2014/main" val="2979480687"/>
                    </a:ext>
                  </a:extLst>
                </a:gridCol>
                <a:gridCol w="571660">
                  <a:extLst>
                    <a:ext uri="{9D8B030D-6E8A-4147-A177-3AD203B41FA5}">
                      <a16:colId xmlns:a16="http://schemas.microsoft.com/office/drawing/2014/main" val="3600501593"/>
                    </a:ext>
                  </a:extLst>
                </a:gridCol>
                <a:gridCol w="571660">
                  <a:extLst>
                    <a:ext uri="{9D8B030D-6E8A-4147-A177-3AD203B41FA5}">
                      <a16:colId xmlns:a16="http://schemas.microsoft.com/office/drawing/2014/main" val="2598806752"/>
                    </a:ext>
                  </a:extLst>
                </a:gridCol>
              </a:tblGrid>
              <a:tr h="184638">
                <a:tc rowSpan="3">
                  <a:txBody>
                    <a:bodyPr/>
                    <a:lstStyle/>
                    <a:p>
                      <a:pPr marL="0" marR="0" algn="ctr">
                        <a:spcBef>
                          <a:spcPts val="100"/>
                        </a:spcBef>
                        <a:spcAft>
                          <a:spcPts val="100"/>
                        </a:spcAft>
                      </a:pPr>
                      <a:r>
                        <a:rPr lang="en-US" sz="1100" b="1">
                          <a:solidFill>
                            <a:schemeClr val="bg1"/>
                          </a:solidFill>
                          <a:effectLst/>
                        </a:rPr>
                        <a:t>Activities</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R w="12700" cap="flat" cmpd="sng" algn="ctr">
                      <a:solidFill>
                        <a:schemeClr val="bg1"/>
                      </a:solidFill>
                      <a:prstDash val="solid"/>
                      <a:round/>
                      <a:headEnd type="none" w="med" len="med"/>
                      <a:tailEnd type="none" w="med" len="med"/>
                    </a:lnR>
                    <a:lnB w="38100" cap="flat" cmpd="sng" algn="ctr">
                      <a:solidFill>
                        <a:schemeClr val="accent2"/>
                      </a:solidFill>
                      <a:prstDash val="solid"/>
                      <a:round/>
                      <a:headEnd type="none" w="med" len="med"/>
                      <a:tailEnd type="none" w="med" len="med"/>
                    </a:lnB>
                    <a:solidFill>
                      <a:schemeClr val="accent1"/>
                    </a:solidFill>
                  </a:tcPr>
                </a:tc>
                <a:tc gridSpan="3">
                  <a:txBody>
                    <a:bodyPr/>
                    <a:lstStyle/>
                    <a:p>
                      <a:pPr marL="0" marR="0" algn="ctr">
                        <a:spcBef>
                          <a:spcPts val="100"/>
                        </a:spcBef>
                        <a:spcAft>
                          <a:spcPts val="100"/>
                        </a:spcAft>
                      </a:pPr>
                      <a:r>
                        <a:rPr lang="en-US" sz="1100" b="1">
                          <a:solidFill>
                            <a:schemeClr val="bg1"/>
                          </a:solidFill>
                          <a:effectLst/>
                        </a:rPr>
                        <a:t>Quarter 1</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algn="ctr">
                        <a:spcBef>
                          <a:spcPts val="100"/>
                        </a:spcBef>
                        <a:spcAft>
                          <a:spcPts val="100"/>
                        </a:spcAft>
                      </a:pPr>
                      <a:r>
                        <a:rPr lang="en-US" sz="1100" b="1">
                          <a:solidFill>
                            <a:schemeClr val="bg1"/>
                          </a:solidFill>
                          <a:effectLst/>
                        </a:rPr>
                        <a:t>Quarter 2</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algn="ctr">
                        <a:spcBef>
                          <a:spcPts val="100"/>
                        </a:spcBef>
                        <a:spcAft>
                          <a:spcPts val="100"/>
                        </a:spcAft>
                      </a:pPr>
                      <a:r>
                        <a:rPr lang="en-US" sz="1100" b="1">
                          <a:solidFill>
                            <a:schemeClr val="bg1"/>
                          </a:solidFill>
                          <a:effectLst/>
                        </a:rPr>
                        <a:t>Quarter 3</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algn="ctr">
                        <a:spcBef>
                          <a:spcPts val="100"/>
                        </a:spcBef>
                        <a:spcAft>
                          <a:spcPts val="100"/>
                        </a:spcAft>
                      </a:pPr>
                      <a:r>
                        <a:rPr lang="en-US" sz="1100" b="1">
                          <a:solidFill>
                            <a:schemeClr val="bg1"/>
                          </a:solidFill>
                          <a:effectLst/>
                        </a:rPr>
                        <a:t>Quarter 4</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348783"/>
                  </a:ext>
                </a:extLst>
              </a:tr>
              <a:tr h="184638">
                <a:tc vMerge="1">
                  <a:txBody>
                    <a:bodyPr/>
                    <a:lstStyle/>
                    <a:p>
                      <a:endParaRPr lang="en-US"/>
                    </a:p>
                  </a:txBody>
                  <a:tcPr/>
                </a:tc>
                <a:tc>
                  <a:txBody>
                    <a:bodyPr/>
                    <a:lstStyle/>
                    <a:p>
                      <a:pPr marL="0" marR="0" algn="ctr">
                        <a:spcBef>
                          <a:spcPts val="100"/>
                        </a:spcBef>
                        <a:spcAft>
                          <a:spcPts val="100"/>
                        </a:spcAft>
                      </a:pPr>
                      <a:r>
                        <a:rPr lang="en-US" sz="1100" b="1">
                          <a:solidFill>
                            <a:schemeClr val="bg1"/>
                          </a:solidFill>
                          <a:effectLst/>
                        </a:rPr>
                        <a:t>Aug</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Sept</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Oct</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Nov</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Dec</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Jan</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Feb</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Mar</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Apr</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May</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Jun</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100"/>
                        </a:spcBef>
                        <a:spcAft>
                          <a:spcPts val="100"/>
                        </a:spcAft>
                      </a:pPr>
                      <a:r>
                        <a:rPr lang="en-US" sz="1100" b="1">
                          <a:solidFill>
                            <a:schemeClr val="bg1"/>
                          </a:solidFill>
                          <a:effectLst/>
                        </a:rPr>
                        <a:t>Jul</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74881083"/>
                  </a:ext>
                </a:extLst>
              </a:tr>
              <a:tr h="184638">
                <a:tc vMerge="1">
                  <a:txBody>
                    <a:bodyPr/>
                    <a:lstStyle/>
                    <a:p>
                      <a:endParaRPr lang="en-US"/>
                    </a:p>
                  </a:txBody>
                  <a:tcPr/>
                </a:tc>
                <a:tc gridSpan="6">
                  <a:txBody>
                    <a:bodyPr/>
                    <a:lstStyle/>
                    <a:p>
                      <a:pPr marL="0" marR="0" algn="ctr">
                        <a:spcBef>
                          <a:spcPts val="100"/>
                        </a:spcBef>
                        <a:spcAft>
                          <a:spcPts val="100"/>
                        </a:spcAft>
                      </a:pPr>
                      <a:r>
                        <a:rPr lang="en-US" sz="1100" b="1">
                          <a:solidFill>
                            <a:schemeClr val="bg1"/>
                          </a:solidFill>
                          <a:effectLst/>
                        </a:rPr>
                        <a:t>2024</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gn="ctr">
                        <a:spcBef>
                          <a:spcPts val="100"/>
                        </a:spcBef>
                        <a:spcAft>
                          <a:spcPts val="100"/>
                        </a:spcAft>
                      </a:pPr>
                      <a:r>
                        <a:rPr lang="en-US" sz="1100" b="1">
                          <a:solidFill>
                            <a:schemeClr val="bg1"/>
                          </a:solidFill>
                          <a:effectLst/>
                        </a:rPr>
                        <a:t>2025</a:t>
                      </a:r>
                      <a:endParaRPr lang="en-US" sz="11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6426351"/>
                  </a:ext>
                </a:extLst>
              </a:tr>
              <a:tr h="184638">
                <a:tc gridSpan="13">
                  <a:txBody>
                    <a:bodyPr/>
                    <a:lstStyle/>
                    <a:p>
                      <a:pPr marL="0" marR="0" algn="l">
                        <a:spcBef>
                          <a:spcPts val="100"/>
                        </a:spcBef>
                        <a:spcAft>
                          <a:spcPts val="100"/>
                        </a:spcAft>
                      </a:pPr>
                      <a:r>
                        <a:rPr lang="en-US" sz="1100" b="1">
                          <a:effectLst/>
                        </a:rPr>
                        <a:t>Project Management</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T w="38100" cap="flat" cmpd="sng" algn="ctr">
                      <a:solidFill>
                        <a:schemeClr val="accent2"/>
                      </a:solidFill>
                      <a:prstDash val="solid"/>
                      <a:round/>
                      <a:headEnd type="none" w="med" len="med"/>
                      <a:tailEnd type="none" w="med" len="med"/>
                    </a:lnT>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7962752"/>
                  </a:ext>
                </a:extLst>
              </a:tr>
              <a:tr h="184638">
                <a:tc>
                  <a:txBody>
                    <a:bodyPr/>
                    <a:lstStyle/>
                    <a:p>
                      <a:pPr marL="0" marR="0" algn="l">
                        <a:spcBef>
                          <a:spcPts val="100"/>
                        </a:spcBef>
                        <a:spcAft>
                          <a:spcPts val="100"/>
                        </a:spcAft>
                      </a:pPr>
                      <a:r>
                        <a:rPr lang="en-US" sz="1100">
                          <a:effectLst/>
                        </a:rPr>
                        <a:t>Biweekly meetings with HCPH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extLst>
                  <a:ext uri="{0D108BD9-81ED-4DB2-BD59-A6C34878D82A}">
                    <a16:rowId xmlns:a16="http://schemas.microsoft.com/office/drawing/2014/main" val="565920079"/>
                  </a:ext>
                </a:extLst>
              </a:tr>
              <a:tr h="184638">
                <a:tc>
                  <a:txBody>
                    <a:bodyPr/>
                    <a:lstStyle/>
                    <a:p>
                      <a:pPr marL="0" marR="0" algn="l">
                        <a:spcBef>
                          <a:spcPts val="100"/>
                        </a:spcBef>
                        <a:spcAft>
                          <a:spcPts val="100"/>
                        </a:spcAft>
                      </a:pPr>
                      <a:r>
                        <a:rPr lang="en-US" sz="1100">
                          <a:effectLst/>
                        </a:rPr>
                        <a:t>Develop work plan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extLst>
                  <a:ext uri="{0D108BD9-81ED-4DB2-BD59-A6C34878D82A}">
                    <a16:rowId xmlns:a16="http://schemas.microsoft.com/office/drawing/2014/main" val="3152650614"/>
                  </a:ext>
                </a:extLst>
              </a:tr>
              <a:tr h="184638">
                <a:tc>
                  <a:txBody>
                    <a:bodyPr/>
                    <a:lstStyle/>
                    <a:p>
                      <a:pPr marL="0" marR="0" algn="l">
                        <a:spcBef>
                          <a:spcPts val="100"/>
                        </a:spcBef>
                        <a:spcAft>
                          <a:spcPts val="100"/>
                        </a:spcAft>
                      </a:pPr>
                      <a:r>
                        <a:rPr lang="en-US" sz="1100">
                          <a:effectLst/>
                        </a:rPr>
                        <a:t>Deliver quarterly reports to Harris County</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extLst>
                  <a:ext uri="{0D108BD9-81ED-4DB2-BD59-A6C34878D82A}">
                    <a16:rowId xmlns:a16="http://schemas.microsoft.com/office/drawing/2014/main" val="2484862123"/>
                  </a:ext>
                </a:extLst>
              </a:tr>
              <a:tr h="184638">
                <a:tc>
                  <a:txBody>
                    <a:bodyPr/>
                    <a:lstStyle/>
                    <a:p>
                      <a:pPr marL="0" marR="0" algn="l">
                        <a:spcBef>
                          <a:spcPts val="100"/>
                        </a:spcBef>
                        <a:spcAft>
                          <a:spcPts val="100"/>
                        </a:spcAft>
                      </a:pPr>
                      <a:r>
                        <a:rPr lang="en-US" sz="1100">
                          <a:effectLst/>
                        </a:rPr>
                        <a:t>Submit study to Institutional Review Board</a:t>
                      </a:r>
                      <a:endParaRPr lang="en-US" sz="1100" strike="sngStrik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extLst>
                  <a:ext uri="{0D108BD9-81ED-4DB2-BD59-A6C34878D82A}">
                    <a16:rowId xmlns:a16="http://schemas.microsoft.com/office/drawing/2014/main" val="4237087256"/>
                  </a:ext>
                </a:extLst>
              </a:tr>
              <a:tr h="184638">
                <a:tc gridSpan="13">
                  <a:txBody>
                    <a:bodyPr/>
                    <a:lstStyle/>
                    <a:p>
                      <a:pPr marL="0" marR="0" algn="l">
                        <a:spcBef>
                          <a:spcPts val="100"/>
                        </a:spcBef>
                        <a:spcAft>
                          <a:spcPts val="100"/>
                        </a:spcAft>
                      </a:pPr>
                      <a:r>
                        <a:rPr lang="en-US" sz="1100" b="1">
                          <a:effectLst/>
                        </a:rPr>
                        <a:t>Implementation Evaluation</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6112290"/>
                  </a:ext>
                </a:extLst>
              </a:tr>
              <a:tr h="184638">
                <a:tc>
                  <a:txBody>
                    <a:bodyPr/>
                    <a:lstStyle/>
                    <a:p>
                      <a:pPr marL="0" marR="0" algn="l">
                        <a:spcBef>
                          <a:spcPts val="100"/>
                        </a:spcBef>
                        <a:spcAft>
                          <a:spcPts val="100"/>
                        </a:spcAft>
                      </a:pPr>
                      <a:r>
                        <a:rPr lang="en-US" sz="1100">
                          <a:effectLst/>
                        </a:rPr>
                        <a:t>Develop research instruments and protocols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extLst>
                  <a:ext uri="{0D108BD9-81ED-4DB2-BD59-A6C34878D82A}">
                    <a16:rowId xmlns:a16="http://schemas.microsoft.com/office/drawing/2014/main" val="78866357"/>
                  </a:ext>
                </a:extLst>
              </a:tr>
              <a:tr h="369279">
                <a:tc>
                  <a:txBody>
                    <a:bodyPr/>
                    <a:lstStyle/>
                    <a:p>
                      <a:pPr marL="0" marR="0" algn="l">
                        <a:spcBef>
                          <a:spcPts val="100"/>
                        </a:spcBef>
                        <a:spcAft>
                          <a:spcPts val="100"/>
                        </a:spcAft>
                      </a:pPr>
                      <a:r>
                        <a:rPr lang="en-US" sz="1100">
                          <a:effectLst/>
                        </a:rPr>
                        <a:t>Conduct interviews with HART and RISE key informants, staff, and participants or beneficiaries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extLst>
                  <a:ext uri="{0D108BD9-81ED-4DB2-BD59-A6C34878D82A}">
                    <a16:rowId xmlns:a16="http://schemas.microsoft.com/office/drawing/2014/main" val="584697535"/>
                  </a:ext>
                </a:extLst>
              </a:tr>
              <a:tr h="184638">
                <a:tc>
                  <a:txBody>
                    <a:bodyPr/>
                    <a:lstStyle/>
                    <a:p>
                      <a:pPr marL="0" marR="0" algn="l">
                        <a:spcBef>
                          <a:spcPts val="100"/>
                        </a:spcBef>
                        <a:spcAft>
                          <a:spcPts val="100"/>
                        </a:spcAft>
                      </a:pPr>
                      <a:r>
                        <a:rPr lang="en-US" sz="1100">
                          <a:effectLst/>
                        </a:rPr>
                        <a:t>Administer surveys to HART and RISE staff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extLst>
                  <a:ext uri="{0D108BD9-81ED-4DB2-BD59-A6C34878D82A}">
                    <a16:rowId xmlns:a16="http://schemas.microsoft.com/office/drawing/2014/main" val="3700245702"/>
                  </a:ext>
                </a:extLst>
              </a:tr>
              <a:tr h="184638">
                <a:tc>
                  <a:txBody>
                    <a:bodyPr/>
                    <a:lstStyle/>
                    <a:p>
                      <a:pPr marL="0" marR="0" algn="l">
                        <a:spcBef>
                          <a:spcPts val="100"/>
                        </a:spcBef>
                        <a:spcAft>
                          <a:spcPts val="100"/>
                        </a:spcAft>
                      </a:pPr>
                      <a:r>
                        <a:rPr lang="en-US" sz="1100">
                          <a:effectLst/>
                        </a:rPr>
                        <a:t>Develop logic model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extLst>
                  <a:ext uri="{0D108BD9-81ED-4DB2-BD59-A6C34878D82A}">
                    <a16:rowId xmlns:a16="http://schemas.microsoft.com/office/drawing/2014/main" val="3205204484"/>
                  </a:ext>
                </a:extLst>
              </a:tr>
              <a:tr h="184638">
                <a:tc>
                  <a:txBody>
                    <a:bodyPr/>
                    <a:lstStyle/>
                    <a:p>
                      <a:pPr marL="0" marR="0" algn="l">
                        <a:spcBef>
                          <a:spcPts val="100"/>
                        </a:spcBef>
                        <a:spcAft>
                          <a:spcPts val="100"/>
                        </a:spcAft>
                      </a:pPr>
                      <a:r>
                        <a:rPr lang="en-US" sz="1100">
                          <a:effectLst/>
                        </a:rPr>
                        <a:t>Qualitative data analysis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extLst>
                  <a:ext uri="{0D108BD9-81ED-4DB2-BD59-A6C34878D82A}">
                    <a16:rowId xmlns:a16="http://schemas.microsoft.com/office/drawing/2014/main" val="2068625342"/>
                  </a:ext>
                </a:extLst>
              </a:tr>
              <a:tr h="184638">
                <a:tc gridSpan="13">
                  <a:txBody>
                    <a:bodyPr/>
                    <a:lstStyle/>
                    <a:p>
                      <a:pPr marL="0" marR="0" algn="l">
                        <a:spcBef>
                          <a:spcPts val="100"/>
                        </a:spcBef>
                        <a:spcAft>
                          <a:spcPts val="100"/>
                        </a:spcAft>
                      </a:pPr>
                      <a:r>
                        <a:rPr lang="en-US" sz="1100" b="1">
                          <a:effectLst/>
                        </a:rPr>
                        <a:t>Impact Evaluation</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1349158"/>
                  </a:ext>
                </a:extLst>
              </a:tr>
              <a:tr h="184638">
                <a:tc>
                  <a:txBody>
                    <a:bodyPr/>
                    <a:lstStyle/>
                    <a:p>
                      <a:pPr marL="0" marR="0" algn="l">
                        <a:spcBef>
                          <a:spcPts val="100"/>
                        </a:spcBef>
                        <a:spcAft>
                          <a:spcPts val="100"/>
                        </a:spcAft>
                      </a:pPr>
                      <a:r>
                        <a:rPr lang="en-US" sz="1100">
                          <a:effectLst/>
                        </a:rPr>
                        <a:t>Define outcomes and approaches with HCPH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extLst>
                  <a:ext uri="{0D108BD9-81ED-4DB2-BD59-A6C34878D82A}">
                    <a16:rowId xmlns:a16="http://schemas.microsoft.com/office/drawing/2014/main" val="973711342"/>
                  </a:ext>
                </a:extLst>
              </a:tr>
              <a:tr h="184638">
                <a:tc>
                  <a:txBody>
                    <a:bodyPr/>
                    <a:lstStyle/>
                    <a:p>
                      <a:pPr marL="0" marR="0" algn="l">
                        <a:spcBef>
                          <a:spcPts val="100"/>
                        </a:spcBef>
                        <a:spcAft>
                          <a:spcPts val="100"/>
                        </a:spcAft>
                      </a:pPr>
                      <a:r>
                        <a:rPr lang="en-US" sz="1100">
                          <a:effectLst/>
                        </a:rPr>
                        <a:t>Administrative data requests and receipt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extLst>
                  <a:ext uri="{0D108BD9-81ED-4DB2-BD59-A6C34878D82A}">
                    <a16:rowId xmlns:a16="http://schemas.microsoft.com/office/drawing/2014/main" val="3506743399"/>
                  </a:ext>
                </a:extLst>
              </a:tr>
              <a:tr h="184638">
                <a:tc>
                  <a:txBody>
                    <a:bodyPr/>
                    <a:lstStyle/>
                    <a:p>
                      <a:pPr marL="0" marR="0" algn="l">
                        <a:spcBef>
                          <a:spcPts val="100"/>
                        </a:spcBef>
                        <a:spcAft>
                          <a:spcPts val="100"/>
                        </a:spcAft>
                      </a:pPr>
                      <a:r>
                        <a:rPr lang="en-US" sz="1100">
                          <a:effectLst/>
                        </a:rPr>
                        <a:t>Data cleaning &amp; analysis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lvl="0" algn="ctr">
                        <a:spcBef>
                          <a:spcPts val="100"/>
                        </a:spcBef>
                        <a:spcAft>
                          <a:spcPts val="100"/>
                        </a:spcAft>
                        <a:buNone/>
                      </a:pPr>
                      <a:endParaRPr lang="en-US" sz="1100"/>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extLst>
                  <a:ext uri="{0D108BD9-81ED-4DB2-BD59-A6C34878D82A}">
                    <a16:rowId xmlns:a16="http://schemas.microsoft.com/office/drawing/2014/main" val="2082275991"/>
                  </a:ext>
                </a:extLst>
              </a:tr>
              <a:tr h="184638">
                <a:tc gridSpan="13">
                  <a:txBody>
                    <a:bodyPr/>
                    <a:lstStyle/>
                    <a:p>
                      <a:pPr marL="0" marR="0" algn="l">
                        <a:spcBef>
                          <a:spcPts val="100"/>
                        </a:spcBef>
                        <a:spcAft>
                          <a:spcPts val="100"/>
                        </a:spcAft>
                      </a:pPr>
                      <a:r>
                        <a:rPr lang="en-US" sz="1100" b="1">
                          <a:effectLst/>
                        </a:rPr>
                        <a:t>Cost Evaluation</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237257"/>
                  </a:ext>
                </a:extLst>
              </a:tr>
              <a:tr h="184638">
                <a:tc>
                  <a:txBody>
                    <a:bodyPr/>
                    <a:lstStyle/>
                    <a:p>
                      <a:pPr marL="0" marR="0" algn="l">
                        <a:spcBef>
                          <a:spcPts val="100"/>
                        </a:spcBef>
                        <a:spcAft>
                          <a:spcPts val="100"/>
                        </a:spcAft>
                      </a:pPr>
                      <a:r>
                        <a:rPr lang="en-US" sz="1100">
                          <a:effectLst/>
                        </a:rPr>
                        <a:t>Administrative data requests and receipt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extLst>
                  <a:ext uri="{0D108BD9-81ED-4DB2-BD59-A6C34878D82A}">
                    <a16:rowId xmlns:a16="http://schemas.microsoft.com/office/drawing/2014/main" val="1401188307"/>
                  </a:ext>
                </a:extLst>
              </a:tr>
              <a:tr h="184638">
                <a:tc>
                  <a:txBody>
                    <a:bodyPr/>
                    <a:lstStyle/>
                    <a:p>
                      <a:pPr marL="0" marR="0" algn="l">
                        <a:spcBef>
                          <a:spcPts val="100"/>
                        </a:spcBef>
                        <a:spcAft>
                          <a:spcPts val="100"/>
                        </a:spcAft>
                      </a:pPr>
                      <a:r>
                        <a:rPr lang="en-US" sz="1100">
                          <a:effectLst/>
                        </a:rPr>
                        <a:t>Data cleaning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accent4"/>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extLst>
                  <a:ext uri="{0D108BD9-81ED-4DB2-BD59-A6C34878D82A}">
                    <a16:rowId xmlns:a16="http://schemas.microsoft.com/office/drawing/2014/main" val="1817259729"/>
                  </a:ext>
                </a:extLst>
              </a:tr>
              <a:tr h="184638">
                <a:tc>
                  <a:txBody>
                    <a:bodyPr/>
                    <a:lstStyle/>
                    <a:p>
                      <a:pPr marL="0" marR="0" algn="l">
                        <a:spcBef>
                          <a:spcPts val="100"/>
                        </a:spcBef>
                        <a:spcAft>
                          <a:spcPts val="100"/>
                        </a:spcAft>
                      </a:pPr>
                      <a:r>
                        <a:rPr lang="en-US" sz="1100">
                          <a:effectLst/>
                        </a:rPr>
                        <a:t>Cost analysis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extLst>
                  <a:ext uri="{0D108BD9-81ED-4DB2-BD59-A6C34878D82A}">
                    <a16:rowId xmlns:a16="http://schemas.microsoft.com/office/drawing/2014/main" val="1903044885"/>
                  </a:ext>
                </a:extLst>
              </a:tr>
              <a:tr h="184638">
                <a:tc gridSpan="13">
                  <a:txBody>
                    <a:bodyPr/>
                    <a:lstStyle/>
                    <a:p>
                      <a:pPr marL="0" marR="0" algn="l">
                        <a:spcBef>
                          <a:spcPts val="100"/>
                        </a:spcBef>
                        <a:spcAft>
                          <a:spcPts val="100"/>
                        </a:spcAft>
                      </a:pPr>
                      <a:r>
                        <a:rPr lang="en-US" sz="1100" b="1">
                          <a:effectLst/>
                        </a:rPr>
                        <a:t>Reporting and Dissemination</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479620"/>
                  </a:ext>
                </a:extLst>
              </a:tr>
              <a:tr h="184638">
                <a:tc>
                  <a:txBody>
                    <a:bodyPr/>
                    <a:lstStyle/>
                    <a:p>
                      <a:pPr marL="0" marR="0" algn="l">
                        <a:spcBef>
                          <a:spcPts val="100"/>
                        </a:spcBef>
                        <a:spcAft>
                          <a:spcPts val="100"/>
                        </a:spcAft>
                      </a:pPr>
                      <a:r>
                        <a:rPr lang="en-US" sz="1100">
                          <a:effectLst/>
                        </a:rPr>
                        <a:t>Draft preliminary results for final report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chemeClr val="bg1"/>
                    </a:solidFill>
                  </a:tcPr>
                </a:tc>
                <a:extLst>
                  <a:ext uri="{0D108BD9-81ED-4DB2-BD59-A6C34878D82A}">
                    <a16:rowId xmlns:a16="http://schemas.microsoft.com/office/drawing/2014/main" val="563656318"/>
                  </a:ext>
                </a:extLst>
              </a:tr>
              <a:tr h="184638">
                <a:tc>
                  <a:txBody>
                    <a:bodyPr/>
                    <a:lstStyle/>
                    <a:p>
                      <a:pPr marL="0" marR="0" algn="l">
                        <a:spcBef>
                          <a:spcPts val="100"/>
                        </a:spcBef>
                        <a:spcAft>
                          <a:spcPts val="100"/>
                        </a:spcAft>
                      </a:pPr>
                      <a:r>
                        <a:rPr lang="en-US" sz="1100">
                          <a:effectLst/>
                        </a:rPr>
                        <a:t>Complete final report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F3FBF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tc>
                  <a:txBody>
                    <a:bodyPr/>
                    <a:lstStyle/>
                    <a:p>
                      <a:pPr marL="0" marR="0" algn="ctr">
                        <a:spcBef>
                          <a:spcPts val="100"/>
                        </a:spcBef>
                        <a:spcAft>
                          <a:spcPts val="10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solidFill>
                      <a:srgbClr val="08A94F"/>
                    </a:solidFill>
                  </a:tcPr>
                </a:tc>
                <a:extLst>
                  <a:ext uri="{0D108BD9-81ED-4DB2-BD59-A6C34878D82A}">
                    <a16:rowId xmlns:a16="http://schemas.microsoft.com/office/drawing/2014/main" val="4094233441"/>
                  </a:ext>
                </a:extLst>
              </a:tr>
            </a:tbl>
          </a:graphicData>
        </a:graphic>
      </p:graphicFrame>
      <p:sp>
        <p:nvSpPr>
          <p:cNvPr id="5" name="Slide Number Placeholder 4">
            <a:extLst>
              <a:ext uri="{FF2B5EF4-FFF2-40B4-BE49-F238E27FC236}">
                <a16:creationId xmlns:a16="http://schemas.microsoft.com/office/drawing/2014/main" id="{6198E4D7-2123-406C-9F4C-0ED544AFE9F0}"/>
              </a:ext>
            </a:extLst>
          </p:cNvPr>
          <p:cNvSpPr>
            <a:spLocks noGrp="1"/>
          </p:cNvSpPr>
          <p:nvPr>
            <p:ph type="sldNum" sz="quarter" idx="18"/>
          </p:nvPr>
        </p:nvSpPr>
        <p:spPr/>
        <p:txBody>
          <a:bodyPr/>
          <a:lstStyle/>
          <a:p>
            <a:fld id="{99A20822-4A49-4D36-86E3-300BA48D3F00}" type="slidenum">
              <a:rPr lang="en-US" smtClean="0"/>
              <a:pPr/>
              <a:t>32</a:t>
            </a:fld>
            <a:endParaRPr lang="en-US"/>
          </a:p>
        </p:txBody>
      </p:sp>
      <p:grpSp>
        <p:nvGrpSpPr>
          <p:cNvPr id="2" name="Group 1">
            <a:extLst>
              <a:ext uri="{FF2B5EF4-FFF2-40B4-BE49-F238E27FC236}">
                <a16:creationId xmlns:a16="http://schemas.microsoft.com/office/drawing/2014/main" id="{1E44D0F7-3750-42CC-1CA7-9536D61BFF3C}"/>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7F0B6712-B1FB-0688-A075-55F431FB2BA8}"/>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AA7D80BA-95D6-D0A1-5777-AFC13576C812}"/>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964073211"/>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a:xfrm>
            <a:off x="458724" y="0"/>
            <a:ext cx="11274552" cy="1051560"/>
          </a:xfrm>
        </p:spPr>
        <p:txBody>
          <a:bodyPr/>
          <a:lstStyle/>
          <a:p>
            <a:r>
              <a:rPr lang="en-US"/>
              <a:t>Capabilities and Competencies</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a:xfrm>
            <a:off x="457203" y="6422601"/>
            <a:ext cx="243015" cy="246221"/>
          </a:xfrm>
        </p:spPr>
        <p:txBody>
          <a:bodyPr/>
          <a:lstStyle/>
          <a:p>
            <a:fld id="{7E1341B0-7904-4148-9082-6535FE1E4D20}" type="slidenum">
              <a:rPr lang="en-US" smtClean="0"/>
              <a:pPr/>
              <a:t>33</a:t>
            </a:fld>
            <a:endParaRPr lang="en-US"/>
          </a:p>
        </p:txBody>
      </p:sp>
      <p:sp>
        <p:nvSpPr>
          <p:cNvPr id="20" name="Content Placeholder 3">
            <a:extLst>
              <a:ext uri="{FF2B5EF4-FFF2-40B4-BE49-F238E27FC236}">
                <a16:creationId xmlns:a16="http://schemas.microsoft.com/office/drawing/2014/main" id="{55B2FBBF-F687-0F05-8591-88E5778179CF}"/>
              </a:ext>
            </a:extLst>
          </p:cNvPr>
          <p:cNvSpPr>
            <a:spLocks noGrp="1"/>
          </p:cNvSpPr>
          <p:nvPr>
            <p:ph sz="quarter" idx="17"/>
          </p:nvPr>
        </p:nvSpPr>
        <p:spPr>
          <a:xfrm>
            <a:off x="743790" y="1424176"/>
            <a:ext cx="5029200" cy="4449741"/>
          </a:xfrm>
          <a:ln w="28575"/>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US" sz="2000" b="1" u="sng">
                <a:solidFill>
                  <a:srgbClr val="00507F"/>
                </a:solidFill>
                <a:hlinkClick r:id="rId3">
                  <a:extLst>
                    <a:ext uri="{A12FA001-AC4F-418D-AE19-62706E023703}">
                      <ahyp:hlinkClr xmlns:ahyp="http://schemas.microsoft.com/office/drawing/2018/hyperlinkcolor" val="tx"/>
                    </a:ext>
                  </a:extLst>
                </a:hlinkClick>
              </a:rPr>
              <a:t>Coalition to Advance Public Safety Initiative Evaluation Plan</a:t>
            </a:r>
            <a:r>
              <a:rPr lang="en-US" sz="2000" b="1">
                <a:solidFill>
                  <a:schemeClr val="accent1"/>
                </a:solidFill>
                <a:hlinkClick r:id="rId3">
                  <a:extLst>
                    <a:ext uri="{A12FA001-AC4F-418D-AE19-62706E023703}">
                      <ahyp:hlinkClr xmlns:ahyp="http://schemas.microsoft.com/office/drawing/2018/hyperlinkcolor" val="tx"/>
                    </a:ext>
                  </a:extLst>
                </a:hlinkClick>
              </a:rPr>
              <a:t> </a:t>
            </a:r>
            <a:endParaRPr lang="en-US" sz="2000" b="1">
              <a:solidFill>
                <a:schemeClr val="accent1"/>
              </a:solidFill>
            </a:endParaRPr>
          </a:p>
          <a:p>
            <a:pPr marL="548640" lvl="1">
              <a:lnSpc>
                <a:spcPct val="100000"/>
              </a:lnSpc>
            </a:pPr>
            <a:r>
              <a:rPr lang="en-US" sz="1600">
                <a:solidFill>
                  <a:schemeClr val="tx1"/>
                </a:solidFill>
              </a:rPr>
              <a:t>AIR and four partners provide evaluation and technical assistance support to the CAPS initiative to foster community violence intervention ecosystems. </a:t>
            </a:r>
          </a:p>
          <a:p>
            <a:pPr marL="548640" lvl="1">
              <a:lnSpc>
                <a:spcPct val="100000"/>
              </a:lnSpc>
            </a:pPr>
            <a:r>
              <a:rPr lang="en-US" sz="1600">
                <a:solidFill>
                  <a:schemeClr val="tx1"/>
                </a:solidFill>
              </a:rPr>
              <a:t>Aimed at reducing gun homicides and nonfatal shootings and addressing underlying structural violence in up to 12 cities over 5 years. </a:t>
            </a:r>
          </a:p>
          <a:p>
            <a:pPr marL="548640" lvl="1">
              <a:lnSpc>
                <a:spcPct val="100000"/>
              </a:lnSpc>
            </a:pPr>
            <a:r>
              <a:rPr lang="en-US" sz="1600">
                <a:solidFill>
                  <a:schemeClr val="tx1"/>
                </a:solidFill>
              </a:rPr>
              <a:t>The CAPS initiative partners provide tailored technical assistance to service providers, community-based organizations, and city offices on evidence-based strategies to address gun violence in cities suffering from high rates of violence. </a:t>
            </a:r>
          </a:p>
          <a:p>
            <a:pPr marL="0" indent="0">
              <a:buNone/>
            </a:pPr>
            <a:endParaRPr lang="en-US" sz="1600"/>
          </a:p>
          <a:p>
            <a:endParaRPr lang="en-US" sz="1600"/>
          </a:p>
        </p:txBody>
      </p:sp>
      <p:sp>
        <p:nvSpPr>
          <p:cNvPr id="21" name="Content Placeholder 3">
            <a:extLst>
              <a:ext uri="{FF2B5EF4-FFF2-40B4-BE49-F238E27FC236}">
                <a16:creationId xmlns:a16="http://schemas.microsoft.com/office/drawing/2014/main" id="{94BAEB48-0E70-85F1-8322-E81E7330F5DD}"/>
              </a:ext>
            </a:extLst>
          </p:cNvPr>
          <p:cNvSpPr txBox="1">
            <a:spLocks/>
          </p:cNvSpPr>
          <p:nvPr/>
        </p:nvSpPr>
        <p:spPr>
          <a:xfrm>
            <a:off x="6684416" y="1424176"/>
            <a:ext cx="5029200" cy="4449740"/>
          </a:xfrm>
          <a:prstGeom prst="rect">
            <a:avLst/>
          </a:prstGeom>
          <a:ln w="28575">
            <a:solidFill>
              <a:schemeClr val="accent1"/>
            </a:solidFill>
          </a:ln>
        </p:spPr>
        <p:txBody>
          <a:bodyPr vert="horz" lIns="0" tIns="0" rIns="0" bIns="0" rtlCol="0">
            <a:norm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u="sng"/>
              <a:t>Alternative First Response Evaluation</a:t>
            </a:r>
          </a:p>
          <a:p>
            <a:pPr marL="548640" lvl="1">
              <a:lnSpc>
                <a:spcPct val="100000"/>
              </a:lnSpc>
            </a:pPr>
            <a:r>
              <a:rPr lang="en-US" sz="1600"/>
              <a:t>AIR and its partner, CICS, are evaluating two alternative first-response models situated in  Albuquerque, New Mexico, and Atlanta, Georgia. </a:t>
            </a:r>
          </a:p>
          <a:p>
            <a:pPr marL="548640" lvl="1">
              <a:lnSpc>
                <a:spcPct val="100000"/>
              </a:lnSpc>
            </a:pPr>
            <a:r>
              <a:rPr lang="en-US" sz="1600"/>
              <a:t>The AIR team is looking to further its work to evaluate more first-response models as well as examine the impacts of the models on the communities they serve. </a:t>
            </a:r>
          </a:p>
          <a:p>
            <a:pPr lvl="1"/>
            <a:endParaRPr lang="en-US" sz="1600"/>
          </a:p>
          <a:p>
            <a:pPr marL="240030" lvl="1" indent="0">
              <a:buNone/>
            </a:pPr>
            <a:endParaRPr lang="en-US" sz="1600"/>
          </a:p>
          <a:p>
            <a:pPr lvl="1"/>
            <a:endParaRPr lang="en-US" sz="1600"/>
          </a:p>
          <a:p>
            <a:pPr marL="0" indent="0" algn="ctr">
              <a:buNone/>
            </a:pPr>
            <a:endParaRPr lang="en-US" sz="1600" u="sng"/>
          </a:p>
          <a:p>
            <a:pPr marL="0" indent="0">
              <a:buNone/>
            </a:pPr>
            <a:endParaRPr lang="en-US" sz="1600"/>
          </a:p>
          <a:p>
            <a:endParaRPr lang="en-US" sz="1600"/>
          </a:p>
        </p:txBody>
      </p:sp>
      <p:pic>
        <p:nvPicPr>
          <p:cNvPr id="22" name="Picture 21">
            <a:extLst>
              <a:ext uri="{FF2B5EF4-FFF2-40B4-BE49-F238E27FC236}">
                <a16:creationId xmlns:a16="http://schemas.microsoft.com/office/drawing/2014/main" id="{AC98E779-85EE-CB3A-A8CB-39F96D16F55E}"/>
              </a:ext>
            </a:extLst>
          </p:cNvPr>
          <p:cNvPicPr>
            <a:picLocks noChangeAspect="1"/>
          </p:cNvPicPr>
          <p:nvPr/>
        </p:nvPicPr>
        <p:blipFill rotWithShape="1">
          <a:blip r:embed="rId4"/>
          <a:srcRect l="-4951" t="-1014" r="-3167" b="1169"/>
          <a:stretch/>
        </p:blipFill>
        <p:spPr>
          <a:xfrm>
            <a:off x="478783" y="2935383"/>
            <a:ext cx="501210"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descr="Bryant Crubaugh">
            <a:extLst>
              <a:ext uri="{FF2B5EF4-FFF2-40B4-BE49-F238E27FC236}">
                <a16:creationId xmlns:a16="http://schemas.microsoft.com/office/drawing/2014/main" id="{7F0CD1FD-15CF-477C-70F8-EC01F3043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83" y="2345488"/>
            <a:ext cx="501210"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3BDF0F9-4E84-1FE8-8DC3-516BB79DBFA3}"/>
              </a:ext>
            </a:extLst>
          </p:cNvPr>
          <p:cNvPicPr>
            <a:picLocks noChangeAspect="1"/>
          </p:cNvPicPr>
          <p:nvPr/>
        </p:nvPicPr>
        <p:blipFill>
          <a:blip r:embed="rId6"/>
          <a:srcRect/>
          <a:stretch/>
        </p:blipFill>
        <p:spPr>
          <a:xfrm>
            <a:off x="477928" y="1740556"/>
            <a:ext cx="502920" cy="502920"/>
          </a:xfrm>
          <a:prstGeom prst="rect">
            <a:avLst/>
          </a:prstGeom>
        </p:spPr>
      </p:pic>
      <p:pic>
        <p:nvPicPr>
          <p:cNvPr id="25" name="Picture 24">
            <a:extLst>
              <a:ext uri="{FF2B5EF4-FFF2-40B4-BE49-F238E27FC236}">
                <a16:creationId xmlns:a16="http://schemas.microsoft.com/office/drawing/2014/main" id="{8B5BEEA9-AC45-0C96-B526-C2FF36468EC5}"/>
              </a:ext>
            </a:extLst>
          </p:cNvPr>
          <p:cNvPicPr>
            <a:picLocks noChangeAspect="1"/>
          </p:cNvPicPr>
          <p:nvPr/>
        </p:nvPicPr>
        <p:blipFill>
          <a:blip r:embed="rId6"/>
          <a:srcRect/>
          <a:stretch/>
        </p:blipFill>
        <p:spPr>
          <a:xfrm>
            <a:off x="6419012" y="1686891"/>
            <a:ext cx="502920" cy="502920"/>
          </a:xfrm>
          <a:prstGeom prst="rect">
            <a:avLst/>
          </a:prstGeom>
        </p:spPr>
      </p:pic>
      <p:pic>
        <p:nvPicPr>
          <p:cNvPr id="26" name="Picture 25">
            <a:extLst>
              <a:ext uri="{FF2B5EF4-FFF2-40B4-BE49-F238E27FC236}">
                <a16:creationId xmlns:a16="http://schemas.microsoft.com/office/drawing/2014/main" id="{F95B7887-D456-C0FA-3049-70B5B2A5013C}"/>
              </a:ext>
            </a:extLst>
          </p:cNvPr>
          <p:cNvPicPr>
            <a:picLocks noChangeAspect="1"/>
          </p:cNvPicPr>
          <p:nvPr/>
        </p:nvPicPr>
        <p:blipFill rotWithShape="1">
          <a:blip r:embed="rId4"/>
          <a:srcRect l="-4951" t="-1014" r="-3167" b="1169"/>
          <a:stretch/>
        </p:blipFill>
        <p:spPr>
          <a:xfrm>
            <a:off x="6419012" y="2260221"/>
            <a:ext cx="501210"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 name="Group 2">
            <a:extLst>
              <a:ext uri="{FF2B5EF4-FFF2-40B4-BE49-F238E27FC236}">
                <a16:creationId xmlns:a16="http://schemas.microsoft.com/office/drawing/2014/main" id="{FF503322-A4A7-97C8-D08B-FB2EB34CB5D9}"/>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3FE74863-D396-D584-5713-D26E7B8915F0}"/>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A656266F-800B-6BEA-260F-B7128D01D2EA}"/>
                </a:ext>
              </a:extLst>
            </p:cNvPr>
            <p:cNvPicPr>
              <a:picLocks noChangeAspect="1"/>
            </p:cNvPicPr>
            <p:nvPr/>
          </p:nvPicPr>
          <p:blipFill rotWithShape="1">
            <a:blip r:embed="rId7"/>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703561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p:txBody>
          <a:bodyPr/>
          <a:lstStyle/>
          <a:p>
            <a:r>
              <a:rPr lang="en-US"/>
              <a:t>Capabilities and Competencies</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p:txBody>
          <a:bodyPr/>
          <a:lstStyle/>
          <a:p>
            <a:fld id="{7E1341B0-7904-4148-9082-6535FE1E4D20}" type="slidenum">
              <a:rPr lang="en-US" smtClean="0"/>
              <a:pPr/>
              <a:t>34</a:t>
            </a:fld>
            <a:endParaRPr lang="en-US"/>
          </a:p>
        </p:txBody>
      </p:sp>
      <p:sp>
        <p:nvSpPr>
          <p:cNvPr id="6" name="Content Placeholder 3">
            <a:extLst>
              <a:ext uri="{FF2B5EF4-FFF2-40B4-BE49-F238E27FC236}">
                <a16:creationId xmlns:a16="http://schemas.microsoft.com/office/drawing/2014/main" id="{9BB73304-D076-2702-460D-1DFFDEBD7574}"/>
              </a:ext>
            </a:extLst>
          </p:cNvPr>
          <p:cNvSpPr txBox="1">
            <a:spLocks/>
          </p:cNvSpPr>
          <p:nvPr/>
        </p:nvSpPr>
        <p:spPr>
          <a:xfrm>
            <a:off x="770872" y="1356699"/>
            <a:ext cx="5029200" cy="4650696"/>
          </a:xfrm>
          <a:prstGeom prst="rect">
            <a:avLst/>
          </a:prstGeom>
          <a:ln w="28575">
            <a:solidFill>
              <a:schemeClr val="accent1"/>
            </a:solidFill>
          </a:ln>
        </p:spPr>
        <p:txBody>
          <a:bodyPr vert="horz" lIns="0" tIns="0" rIns="0" bIns="0" rtlCol="0">
            <a:normAutofit fontScale="25000" lnSpcReduction="20000"/>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5000"/>
              </a:lnSpc>
              <a:buNone/>
            </a:pPr>
            <a:r>
              <a:rPr lang="en-US" sz="8000" b="1" u="sng"/>
              <a:t>Indiana Credible Messenger Evaluation</a:t>
            </a:r>
          </a:p>
          <a:p>
            <a:pPr marL="548640" lvl="1">
              <a:lnSpc>
                <a:spcPct val="120000"/>
              </a:lnSpc>
            </a:pPr>
            <a:r>
              <a:rPr lang="en-US" sz="6400">
                <a:solidFill>
                  <a:srgbClr val="111111"/>
                </a:solidFill>
              </a:rPr>
              <a:t>AIR is evaluating the Gun Violence Reduction Strategy’s credible messenger components in Indianapolis. </a:t>
            </a:r>
          </a:p>
          <a:p>
            <a:pPr marL="548640" lvl="1">
              <a:lnSpc>
                <a:spcPct val="120000"/>
              </a:lnSpc>
            </a:pPr>
            <a:r>
              <a:rPr lang="en-US" sz="6400">
                <a:solidFill>
                  <a:srgbClr val="111111"/>
                </a:solidFill>
              </a:rPr>
              <a:t>The work is guided through a local Indianapolis advisory board comprised of community members, staff from GVRS partner organizations and agencies, and former participants in the Indy Peace Fellowship. </a:t>
            </a:r>
            <a:endParaRPr lang="en-US" sz="6400">
              <a:solidFill>
                <a:srgbClr val="111111"/>
              </a:solidFill>
              <a:latin typeface="-apple-system"/>
            </a:endParaRPr>
          </a:p>
          <a:p>
            <a:pPr marL="548640" lvl="1">
              <a:lnSpc>
                <a:spcPct val="120000"/>
              </a:lnSpc>
            </a:pPr>
            <a:r>
              <a:rPr lang="en-US" sz="6400">
                <a:solidFill>
                  <a:srgbClr val="111111"/>
                </a:solidFill>
              </a:rPr>
              <a:t>AIR will examine </a:t>
            </a:r>
          </a:p>
          <a:p>
            <a:pPr marL="786384" lvl="2">
              <a:lnSpc>
                <a:spcPct val="120000"/>
              </a:lnSpc>
            </a:pPr>
            <a:r>
              <a:rPr lang="en-US" sz="6400">
                <a:solidFill>
                  <a:srgbClr val="111111"/>
                </a:solidFill>
              </a:rPr>
              <a:t>perceptions of participants in the Indy Peace Fellowship Life Coaching and who is recruited into the program,</a:t>
            </a:r>
          </a:p>
          <a:p>
            <a:pPr marL="786384" lvl="2">
              <a:lnSpc>
                <a:spcPct val="120000"/>
              </a:lnSpc>
            </a:pPr>
            <a:r>
              <a:rPr lang="en-US" sz="6400">
                <a:solidFill>
                  <a:srgbClr val="111111"/>
                </a:solidFill>
              </a:rPr>
              <a:t>changes in the social networks of participants, and</a:t>
            </a:r>
            <a:endParaRPr lang="en-US" sz="6400" b="1">
              <a:solidFill>
                <a:srgbClr val="111111"/>
              </a:solidFill>
            </a:endParaRPr>
          </a:p>
          <a:p>
            <a:pPr marL="786384" lvl="2">
              <a:lnSpc>
                <a:spcPct val="120000"/>
              </a:lnSpc>
            </a:pPr>
            <a:r>
              <a:rPr lang="en-US" sz="6400">
                <a:solidFill>
                  <a:srgbClr val="111111"/>
                </a:solidFill>
                <a:highlight>
                  <a:srgbClr val="F9F9F9"/>
                </a:highlight>
              </a:rPr>
              <a:t>outcomes at the community level using city-level administrative data on key community-level gun violence measures.</a:t>
            </a:r>
            <a:endParaRPr lang="en-US" sz="6400"/>
          </a:p>
          <a:p>
            <a:pPr>
              <a:lnSpc>
                <a:spcPct val="145000"/>
              </a:lnSpc>
            </a:pPr>
            <a:endParaRPr lang="en-US"/>
          </a:p>
        </p:txBody>
      </p:sp>
      <p:sp>
        <p:nvSpPr>
          <p:cNvPr id="7" name="Content Placeholder 3">
            <a:extLst>
              <a:ext uri="{FF2B5EF4-FFF2-40B4-BE49-F238E27FC236}">
                <a16:creationId xmlns:a16="http://schemas.microsoft.com/office/drawing/2014/main" id="{D2CF48A7-1375-0653-CC4A-30A678C7BAF2}"/>
              </a:ext>
            </a:extLst>
          </p:cNvPr>
          <p:cNvSpPr txBox="1">
            <a:spLocks/>
          </p:cNvSpPr>
          <p:nvPr/>
        </p:nvSpPr>
        <p:spPr>
          <a:xfrm>
            <a:off x="6702465" y="1356699"/>
            <a:ext cx="5029200" cy="4650696"/>
          </a:xfrm>
          <a:prstGeom prst="rect">
            <a:avLst/>
          </a:prstGeom>
          <a:ln w="28575">
            <a:solidFill>
              <a:schemeClr val="accent1"/>
            </a:solidFill>
          </a:ln>
        </p:spPr>
        <p:txBody>
          <a:bodyPr vert="horz" lIns="0" tIns="0" rIns="0" bIns="0" rtlCol="0">
            <a:norm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US" sz="2000" b="1" u="sng"/>
              <a:t>San Francisco DCYF Evaluation of Criminal Justice Services</a:t>
            </a:r>
          </a:p>
          <a:p>
            <a:pPr marL="548640" lvl="1">
              <a:lnSpc>
                <a:spcPct val="100000"/>
              </a:lnSpc>
              <a:spcBef>
                <a:spcPts val="0"/>
              </a:spcBef>
            </a:pPr>
            <a:r>
              <a:rPr lang="en-US" sz="1600"/>
              <a:t>AIR evaluated San Francisco’s DCYF Justice Services programming for youth impacted by the justice system and opportunities for youth using a quasi-experimental design.</a:t>
            </a:r>
          </a:p>
          <a:p>
            <a:pPr marL="548640" lvl="1">
              <a:lnSpc>
                <a:spcPct val="100000"/>
              </a:lnSpc>
              <a:spcBef>
                <a:spcPts val="600"/>
              </a:spcBef>
            </a:pPr>
            <a:r>
              <a:rPr lang="en-US" sz="1600"/>
              <a:t>AIR studied youth participation in programming and the impacts on and outcomes for youth who engage with the juvenile or criminal system in San Francisco after the triggering arrest.</a:t>
            </a:r>
            <a:endParaRPr lang="en-US" sz="1600">
              <a:solidFill>
                <a:srgbClr val="1C252D"/>
              </a:solidFill>
              <a:ea typeface="Times New Roman" panose="02020603050405020304" pitchFamily="18" charset="0"/>
              <a:cs typeface="Times New Roman" panose="02020603050405020304" pitchFamily="18" charset="0"/>
            </a:endParaRPr>
          </a:p>
          <a:p>
            <a:pPr>
              <a:spcBef>
                <a:spcPts val="0"/>
              </a:spcBef>
            </a:pPr>
            <a:endParaRPr lang="en-US" sz="1600"/>
          </a:p>
          <a:p>
            <a:endParaRPr lang="en-US"/>
          </a:p>
          <a:p>
            <a:endParaRPr lang="en-US"/>
          </a:p>
        </p:txBody>
      </p:sp>
      <p:pic>
        <p:nvPicPr>
          <p:cNvPr id="10" name="Picture 9">
            <a:extLst>
              <a:ext uri="{FF2B5EF4-FFF2-40B4-BE49-F238E27FC236}">
                <a16:creationId xmlns:a16="http://schemas.microsoft.com/office/drawing/2014/main" id="{03781807-551B-BADE-B342-161813A130CC}"/>
              </a:ext>
            </a:extLst>
          </p:cNvPr>
          <p:cNvPicPr>
            <a:picLocks noChangeAspect="1"/>
          </p:cNvPicPr>
          <p:nvPr/>
        </p:nvPicPr>
        <p:blipFill>
          <a:blip r:embed="rId3"/>
          <a:srcRect/>
          <a:stretch/>
        </p:blipFill>
        <p:spPr>
          <a:xfrm>
            <a:off x="6451005" y="1622275"/>
            <a:ext cx="502920" cy="502920"/>
          </a:xfrm>
          <a:prstGeom prst="rect">
            <a:avLst/>
          </a:prstGeom>
        </p:spPr>
      </p:pic>
      <p:pic>
        <p:nvPicPr>
          <p:cNvPr id="11" name="Picture 4" descr="Trenita Childers, Ph.D.">
            <a:extLst>
              <a:ext uri="{FF2B5EF4-FFF2-40B4-BE49-F238E27FC236}">
                <a16:creationId xmlns:a16="http://schemas.microsoft.com/office/drawing/2014/main" id="{62EA3317-D874-0942-22C3-F9D50958B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12" y="2207569"/>
            <a:ext cx="502920"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1FDE813-D0E2-9EA2-3D90-BD0F0989A319}"/>
              </a:ext>
            </a:extLst>
          </p:cNvPr>
          <p:cNvPicPr>
            <a:picLocks noChangeAspect="1"/>
          </p:cNvPicPr>
          <p:nvPr/>
        </p:nvPicPr>
        <p:blipFill>
          <a:blip r:embed="rId5"/>
          <a:srcRect/>
          <a:stretch/>
        </p:blipFill>
        <p:spPr>
          <a:xfrm>
            <a:off x="519412" y="2792863"/>
            <a:ext cx="502920" cy="502920"/>
          </a:xfrm>
          <a:prstGeom prst="rect">
            <a:avLst/>
          </a:prstGeom>
        </p:spPr>
      </p:pic>
      <p:pic>
        <p:nvPicPr>
          <p:cNvPr id="3" name="Picture 2" descr="A close-up of a person smiling&#10;&#10;Description automatically generated">
            <a:extLst>
              <a:ext uri="{FF2B5EF4-FFF2-40B4-BE49-F238E27FC236}">
                <a16:creationId xmlns:a16="http://schemas.microsoft.com/office/drawing/2014/main" id="{0155D454-11F6-9804-814C-BDE2092A4673}"/>
              </a:ext>
            </a:extLst>
          </p:cNvPr>
          <p:cNvPicPr>
            <a:picLocks noChangeAspect="1"/>
          </p:cNvPicPr>
          <p:nvPr/>
        </p:nvPicPr>
        <p:blipFill>
          <a:blip r:embed="rId3"/>
          <a:srcRect/>
          <a:stretch/>
        </p:blipFill>
        <p:spPr>
          <a:xfrm>
            <a:off x="519412" y="1622275"/>
            <a:ext cx="502920" cy="502920"/>
          </a:xfrm>
          <a:prstGeom prst="rect">
            <a:avLst/>
          </a:prstGeom>
        </p:spPr>
      </p:pic>
      <p:pic>
        <p:nvPicPr>
          <p:cNvPr id="4" name="Picture 3" descr="A person with short brown hair and round earrings&#10;&#10;Description automatically generated">
            <a:extLst>
              <a:ext uri="{FF2B5EF4-FFF2-40B4-BE49-F238E27FC236}">
                <a16:creationId xmlns:a16="http://schemas.microsoft.com/office/drawing/2014/main" id="{BD383F84-AF32-4335-60E8-FAA48B7E3C04}"/>
              </a:ext>
            </a:extLst>
          </p:cNvPr>
          <p:cNvPicPr>
            <a:picLocks noChangeAspect="1"/>
          </p:cNvPicPr>
          <p:nvPr/>
        </p:nvPicPr>
        <p:blipFill>
          <a:blip r:embed="rId5"/>
          <a:srcRect/>
          <a:stretch/>
        </p:blipFill>
        <p:spPr>
          <a:xfrm>
            <a:off x="6451005" y="2192990"/>
            <a:ext cx="502920" cy="502920"/>
          </a:xfrm>
          <a:prstGeom prst="rect">
            <a:avLst/>
          </a:prstGeom>
        </p:spPr>
      </p:pic>
      <p:grpSp>
        <p:nvGrpSpPr>
          <p:cNvPr id="8" name="Group 7">
            <a:extLst>
              <a:ext uri="{FF2B5EF4-FFF2-40B4-BE49-F238E27FC236}">
                <a16:creationId xmlns:a16="http://schemas.microsoft.com/office/drawing/2014/main" id="{4E130D6D-1378-ADBE-3F82-0F2F13F75255}"/>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49854782-C68F-1818-F79E-64E818239EC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1E11BF93-BFDC-432F-1797-B9149BFF124D}"/>
                </a:ext>
              </a:extLst>
            </p:cNvPr>
            <p:cNvPicPr>
              <a:picLocks noChangeAspect="1"/>
            </p:cNvPicPr>
            <p:nvPr/>
          </p:nvPicPr>
          <p:blipFill rotWithShape="1">
            <a:blip r:embed="rId6"/>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958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0DD5-9ACB-5F4F-58A3-0C555B8EF0D3}"/>
              </a:ext>
            </a:extLst>
          </p:cNvPr>
          <p:cNvSpPr>
            <a:spLocks noGrp="1"/>
          </p:cNvSpPr>
          <p:nvPr>
            <p:ph type="title"/>
          </p:nvPr>
        </p:nvSpPr>
        <p:spPr/>
        <p:txBody>
          <a:bodyPr/>
          <a:lstStyle/>
          <a:p>
            <a:r>
              <a:rPr lang="en-US"/>
              <a:t>Capabilities and Competencies</a:t>
            </a: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18"/>
          </p:nvPr>
        </p:nvSpPr>
        <p:spPr/>
        <p:txBody>
          <a:bodyPr/>
          <a:lstStyle/>
          <a:p>
            <a:fld id="{7E1341B0-7904-4148-9082-6535FE1E4D20}" type="slidenum">
              <a:rPr lang="en-US" smtClean="0"/>
              <a:pPr/>
              <a:t>35</a:t>
            </a:fld>
            <a:endParaRPr lang="en-US"/>
          </a:p>
        </p:txBody>
      </p:sp>
      <p:sp>
        <p:nvSpPr>
          <p:cNvPr id="6" name="Content Placeholder 3">
            <a:extLst>
              <a:ext uri="{FF2B5EF4-FFF2-40B4-BE49-F238E27FC236}">
                <a16:creationId xmlns:a16="http://schemas.microsoft.com/office/drawing/2014/main" id="{9BB73304-D076-2702-460D-1DFFDEBD7574}"/>
              </a:ext>
            </a:extLst>
          </p:cNvPr>
          <p:cNvSpPr txBox="1">
            <a:spLocks/>
          </p:cNvSpPr>
          <p:nvPr/>
        </p:nvSpPr>
        <p:spPr>
          <a:xfrm>
            <a:off x="700218" y="1512210"/>
            <a:ext cx="5029200" cy="4449741"/>
          </a:xfrm>
          <a:prstGeom prst="rect">
            <a:avLst/>
          </a:prstGeom>
          <a:ln w="28575">
            <a:solidFill>
              <a:schemeClr val="accent1"/>
            </a:solidFill>
          </a:ln>
        </p:spPr>
        <p:txBody>
          <a:bodyPr vert="horz" lIns="0" tIns="0" rIns="0" bIns="0" rtlCol="0">
            <a:norm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US" sz="2000" b="1" u="sng"/>
              <a:t>Neighborhood Opportunity and</a:t>
            </a:r>
            <a:br>
              <a:rPr lang="en-US" sz="2000" b="1" u="sng"/>
            </a:br>
            <a:r>
              <a:rPr lang="en-US" sz="2000" b="1" u="sng"/>
              <a:t>Accountability Board</a:t>
            </a:r>
          </a:p>
          <a:p>
            <a:pPr marL="548640" lvl="1">
              <a:lnSpc>
                <a:spcPct val="100000"/>
              </a:lnSpc>
            </a:pPr>
            <a:r>
              <a:rPr lang="en-US" sz="1600"/>
              <a:t>AIR’s evaluation of NOAB examined the implementation of NOAB, perceptions of youth and families involved with program experience, and outcomes and impacts of the programming, using a rigorous multimethod evaluation.</a:t>
            </a:r>
          </a:p>
          <a:p>
            <a:pPr marL="548640" lvl="1">
              <a:lnSpc>
                <a:spcPct val="100000"/>
              </a:lnSpc>
            </a:pPr>
            <a:r>
              <a:rPr lang="en-US" sz="1600"/>
              <a:t>Researchers used administrative data, interviews, surveys, and a Community Advisory Board to inform their research and ensure it is contextually relevant.</a:t>
            </a:r>
            <a:endParaRPr lang="en-US" sz="1600">
              <a:solidFill>
                <a:srgbClr val="1C252D"/>
              </a:solidFill>
              <a:ea typeface="Times New Roman" panose="02020603050405020304" pitchFamily="18" charset="0"/>
              <a:cs typeface="Times New Roman" panose="02020603050405020304" pitchFamily="18" charset="0"/>
            </a:endParaRPr>
          </a:p>
          <a:p>
            <a:endParaRPr lang="en-US"/>
          </a:p>
          <a:p>
            <a:endParaRPr lang="en-US"/>
          </a:p>
        </p:txBody>
      </p:sp>
      <p:sp>
        <p:nvSpPr>
          <p:cNvPr id="7" name="Content Placeholder 3">
            <a:extLst>
              <a:ext uri="{FF2B5EF4-FFF2-40B4-BE49-F238E27FC236}">
                <a16:creationId xmlns:a16="http://schemas.microsoft.com/office/drawing/2014/main" id="{D2CF48A7-1375-0653-CC4A-30A678C7BAF2}"/>
              </a:ext>
            </a:extLst>
          </p:cNvPr>
          <p:cNvSpPr txBox="1">
            <a:spLocks/>
          </p:cNvSpPr>
          <p:nvPr/>
        </p:nvSpPr>
        <p:spPr>
          <a:xfrm>
            <a:off x="6704076" y="1512210"/>
            <a:ext cx="5029200" cy="4449741"/>
          </a:xfrm>
          <a:prstGeom prst="rect">
            <a:avLst/>
          </a:prstGeom>
          <a:ln w="28575">
            <a:solidFill>
              <a:schemeClr val="accent1"/>
            </a:solidFill>
          </a:ln>
        </p:spPr>
        <p:txBody>
          <a:bodyPr vert="horz" lIns="0" tIns="0" rIns="0" bIns="0" rtlCol="0">
            <a:normAutofit/>
          </a:bodyPr>
          <a:lst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u="sng"/>
              <a:t>Harris County Evaluation of CCHP</a:t>
            </a:r>
            <a:br>
              <a:rPr lang="en-US" sz="2000" b="1" u="sng"/>
            </a:br>
            <a:r>
              <a:rPr lang="en-US" sz="2000" b="1" u="sng"/>
              <a:t>and Re-entry</a:t>
            </a:r>
          </a:p>
          <a:p>
            <a:pPr marL="548640" lvl="1">
              <a:lnSpc>
                <a:spcPct val="100000"/>
              </a:lnSpc>
            </a:pPr>
            <a:r>
              <a:rPr lang="en-US" sz="1600"/>
              <a:t>AIR and DIR are partnering on the evaluation of Harris County’s Community COVID Housing Program (CCHP), which focuses on program implementation and the long-term impacts on program participants.</a:t>
            </a:r>
          </a:p>
          <a:p>
            <a:pPr marL="548640" lvl="1">
              <a:lnSpc>
                <a:spcPct val="100000"/>
              </a:lnSpc>
            </a:pPr>
            <a:r>
              <a:rPr lang="en-US" sz="1600"/>
              <a:t>DIR and AIR used administrative data, interviews, and surveys to conduct this mixed-methods evaluation.</a:t>
            </a:r>
            <a:endParaRPr lang="en-US" sz="1600">
              <a:solidFill>
                <a:srgbClr val="1C252D"/>
              </a:solidFill>
              <a:ea typeface="Times New Roman" panose="02020603050405020304" pitchFamily="18" charset="0"/>
              <a:cs typeface="Times New Roman" panose="02020603050405020304" pitchFamily="18" charset="0"/>
            </a:endParaRPr>
          </a:p>
          <a:p>
            <a:pPr marL="0" indent="0" algn="ctr">
              <a:buNone/>
            </a:pPr>
            <a:endParaRPr lang="en-US" sz="1800" b="1" u="sng"/>
          </a:p>
          <a:p>
            <a:endParaRPr lang="en-US"/>
          </a:p>
          <a:p>
            <a:endParaRPr lang="en-US"/>
          </a:p>
        </p:txBody>
      </p:sp>
      <p:pic>
        <p:nvPicPr>
          <p:cNvPr id="3" name="Picture 2">
            <a:extLst>
              <a:ext uri="{FF2B5EF4-FFF2-40B4-BE49-F238E27FC236}">
                <a16:creationId xmlns:a16="http://schemas.microsoft.com/office/drawing/2014/main" id="{9BCD39BA-ED5C-52C1-9D30-75F42AAB9123}"/>
              </a:ext>
            </a:extLst>
          </p:cNvPr>
          <p:cNvPicPr>
            <a:picLocks noChangeAspect="1"/>
          </p:cNvPicPr>
          <p:nvPr/>
        </p:nvPicPr>
        <p:blipFill>
          <a:blip r:embed="rId3"/>
          <a:stretch>
            <a:fillRect/>
          </a:stretch>
        </p:blipFill>
        <p:spPr>
          <a:xfrm>
            <a:off x="6449009" y="2042927"/>
            <a:ext cx="511132"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A0A2AA99-01B4-C619-F7DB-3064226A5B82}"/>
              </a:ext>
            </a:extLst>
          </p:cNvPr>
          <p:cNvPicPr>
            <a:picLocks noChangeAspect="1"/>
          </p:cNvPicPr>
          <p:nvPr/>
        </p:nvPicPr>
        <p:blipFill>
          <a:blip r:embed="rId4"/>
          <a:srcRect/>
          <a:stretch/>
        </p:blipFill>
        <p:spPr>
          <a:xfrm>
            <a:off x="453152" y="2042927"/>
            <a:ext cx="502920" cy="502920"/>
          </a:xfrm>
          <a:prstGeom prst="rect">
            <a:avLst/>
          </a:prstGeom>
        </p:spPr>
      </p:pic>
      <p:pic>
        <p:nvPicPr>
          <p:cNvPr id="8" name="Picture 7">
            <a:extLst>
              <a:ext uri="{FF2B5EF4-FFF2-40B4-BE49-F238E27FC236}">
                <a16:creationId xmlns:a16="http://schemas.microsoft.com/office/drawing/2014/main" id="{2998791A-5248-525C-05C3-4715A10B88C3}"/>
              </a:ext>
            </a:extLst>
          </p:cNvPr>
          <p:cNvPicPr>
            <a:picLocks noChangeAspect="1"/>
          </p:cNvPicPr>
          <p:nvPr/>
        </p:nvPicPr>
        <p:blipFill rotWithShape="1">
          <a:blip r:embed="rId5"/>
          <a:srcRect l="-4951" t="-1014" r="-3167" b="1169"/>
          <a:stretch/>
        </p:blipFill>
        <p:spPr>
          <a:xfrm>
            <a:off x="454862" y="2599526"/>
            <a:ext cx="501210" cy="5029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with short brown hair and round earrings&#10;&#10;Description automatically generated">
            <a:extLst>
              <a:ext uri="{FF2B5EF4-FFF2-40B4-BE49-F238E27FC236}">
                <a16:creationId xmlns:a16="http://schemas.microsoft.com/office/drawing/2014/main" id="{E511801F-2935-6FB7-64BC-166A8EE0CBCC}"/>
              </a:ext>
            </a:extLst>
          </p:cNvPr>
          <p:cNvPicPr>
            <a:picLocks noChangeAspect="1"/>
          </p:cNvPicPr>
          <p:nvPr/>
        </p:nvPicPr>
        <p:blipFill>
          <a:blip r:embed="rId6"/>
          <a:srcRect/>
          <a:stretch/>
        </p:blipFill>
        <p:spPr>
          <a:xfrm>
            <a:off x="6457221" y="2599526"/>
            <a:ext cx="502920" cy="502920"/>
          </a:xfrm>
          <a:prstGeom prst="rect">
            <a:avLst/>
          </a:prstGeom>
        </p:spPr>
      </p:pic>
      <p:grpSp>
        <p:nvGrpSpPr>
          <p:cNvPr id="9" name="Group 8">
            <a:extLst>
              <a:ext uri="{FF2B5EF4-FFF2-40B4-BE49-F238E27FC236}">
                <a16:creationId xmlns:a16="http://schemas.microsoft.com/office/drawing/2014/main" id="{558F3374-8FDE-835F-D7A1-38161CD7F99B}"/>
              </a:ext>
            </a:extLst>
          </p:cNvPr>
          <p:cNvGrpSpPr/>
          <p:nvPr/>
        </p:nvGrpSpPr>
        <p:grpSpPr>
          <a:xfrm>
            <a:off x="9428324" y="6144604"/>
            <a:ext cx="837844" cy="723888"/>
            <a:chOff x="7961660" y="244707"/>
            <a:chExt cx="1467524" cy="1275886"/>
          </a:xfrm>
        </p:grpSpPr>
        <p:sp>
          <p:nvSpPr>
            <p:cNvPr id="11" name="Rectangle 10">
              <a:extLst>
                <a:ext uri="{FF2B5EF4-FFF2-40B4-BE49-F238E27FC236}">
                  <a16:creationId xmlns:a16="http://schemas.microsoft.com/office/drawing/2014/main" id="{615C5B0C-1CD5-0181-BA8E-7FEE91652E7A}"/>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blue text&#10;&#10;Description automatically generated">
              <a:extLst>
                <a:ext uri="{FF2B5EF4-FFF2-40B4-BE49-F238E27FC236}">
                  <a16:creationId xmlns:a16="http://schemas.microsoft.com/office/drawing/2014/main" id="{3B1B6198-344D-97CD-09D7-476D9342767D}"/>
                </a:ext>
              </a:extLst>
            </p:cNvPr>
            <p:cNvPicPr>
              <a:picLocks noChangeAspect="1"/>
            </p:cNvPicPr>
            <p:nvPr/>
          </p:nvPicPr>
          <p:blipFill rotWithShape="1">
            <a:blip r:embed="rId7"/>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3686618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8950-6DBD-441B-9E15-7B811A1204D1}"/>
              </a:ext>
            </a:extLst>
          </p:cNvPr>
          <p:cNvSpPr>
            <a:spLocks noGrp="1"/>
          </p:cNvSpPr>
          <p:nvPr>
            <p:ph type="title"/>
          </p:nvPr>
        </p:nvSpPr>
        <p:spPr>
          <a:xfrm>
            <a:off x="457203" y="371969"/>
            <a:ext cx="9865566" cy="788670"/>
          </a:xfrm>
        </p:spPr>
        <p:txBody>
          <a:bodyPr anchor="b">
            <a:normAutofit/>
          </a:bodyPr>
          <a:lstStyle/>
          <a:p>
            <a:r>
              <a:rPr lang="en-US"/>
              <a:t>AIR Portfolio for Advancing Justice</a:t>
            </a:r>
          </a:p>
        </p:txBody>
      </p:sp>
      <p:pic>
        <p:nvPicPr>
          <p:cNvPr id="6" name="Picture 5" descr="Diagram&#10;&#10;Description automatically generated">
            <a:extLst>
              <a:ext uri="{FF2B5EF4-FFF2-40B4-BE49-F238E27FC236}">
                <a16:creationId xmlns:a16="http://schemas.microsoft.com/office/drawing/2014/main" id="{27F8BA76-7D23-4A3B-9CE0-BF314F850181}"/>
              </a:ext>
            </a:extLst>
          </p:cNvPr>
          <p:cNvPicPr>
            <a:picLocks noChangeAspect="1"/>
          </p:cNvPicPr>
          <p:nvPr/>
        </p:nvPicPr>
        <p:blipFill rotWithShape="1">
          <a:blip r:embed="rId3"/>
          <a:srcRect t="6017"/>
          <a:stretch/>
        </p:blipFill>
        <p:spPr>
          <a:xfrm>
            <a:off x="5530516" y="1435769"/>
            <a:ext cx="4794584" cy="4427237"/>
          </a:xfrm>
          <a:prstGeom prst="rect">
            <a:avLst/>
          </a:prstGeom>
          <a:noFill/>
        </p:spPr>
      </p:pic>
      <p:sp>
        <p:nvSpPr>
          <p:cNvPr id="7" name="Content Placeholder 22">
            <a:extLst>
              <a:ext uri="{FF2B5EF4-FFF2-40B4-BE49-F238E27FC236}">
                <a16:creationId xmlns:a16="http://schemas.microsoft.com/office/drawing/2014/main" id="{C65C7B3F-9728-552B-813D-BBCF00F224DB}"/>
              </a:ext>
            </a:extLst>
          </p:cNvPr>
          <p:cNvSpPr>
            <a:spLocks noGrp="1"/>
          </p:cNvSpPr>
          <p:nvPr>
            <p:ph sz="half" idx="17"/>
          </p:nvPr>
        </p:nvSpPr>
        <p:spPr>
          <a:xfrm>
            <a:off x="571501" y="1447800"/>
            <a:ext cx="5620754" cy="3374136"/>
          </a:xfrm>
        </p:spPr>
        <p:txBody>
          <a:bodyPr>
            <a:normAutofit/>
          </a:bodyPr>
          <a:lstStyle/>
          <a:p>
            <a:pPr marL="0" lvl="1" indent="0">
              <a:buNone/>
            </a:pPr>
            <a:r>
              <a:rPr lang="en-US"/>
              <a:t>AIR advances justice by addressing the root causes of harm and trauma </a:t>
            </a:r>
            <a:br>
              <a:rPr lang="en-US"/>
            </a:br>
            <a:r>
              <a:rPr lang="en-US"/>
              <a:t>to promote safety, dignity, </a:t>
            </a:r>
            <a:br>
              <a:rPr lang="en-US"/>
            </a:br>
            <a:r>
              <a:rPr lang="en-US"/>
              <a:t>and thriving.</a:t>
            </a:r>
          </a:p>
          <a:p>
            <a:pPr marL="0" lvl="1" indent="0">
              <a:buNone/>
            </a:pPr>
            <a:endParaRPr lang="en-US" altLang="en-US" bmk="_Toc480552688"/>
          </a:p>
        </p:txBody>
      </p:sp>
      <p:sp>
        <p:nvSpPr>
          <p:cNvPr id="3" name="Slide Number Placeholder 2">
            <a:extLst>
              <a:ext uri="{FF2B5EF4-FFF2-40B4-BE49-F238E27FC236}">
                <a16:creationId xmlns:a16="http://schemas.microsoft.com/office/drawing/2014/main" id="{2716B235-58F6-B71B-D25A-FB8B152ADB96}"/>
              </a:ext>
            </a:extLst>
          </p:cNvPr>
          <p:cNvSpPr>
            <a:spLocks noGrp="1"/>
          </p:cNvSpPr>
          <p:nvPr>
            <p:ph type="sldNum" sz="quarter" idx="18"/>
          </p:nvPr>
        </p:nvSpPr>
        <p:spPr/>
        <p:txBody>
          <a:bodyPr/>
          <a:lstStyle/>
          <a:p>
            <a:fld id="{7E1341B0-7904-4148-9082-6535FE1E4D20}" type="slidenum">
              <a:rPr lang="en-US" smtClean="0"/>
              <a:pPr/>
              <a:t>36</a:t>
            </a:fld>
            <a:endParaRPr lang="en-US"/>
          </a:p>
        </p:txBody>
      </p:sp>
      <p:grpSp>
        <p:nvGrpSpPr>
          <p:cNvPr id="4" name="Group 3">
            <a:extLst>
              <a:ext uri="{FF2B5EF4-FFF2-40B4-BE49-F238E27FC236}">
                <a16:creationId xmlns:a16="http://schemas.microsoft.com/office/drawing/2014/main" id="{2AAC407E-BF77-3C12-52BF-7DF04AC1CE36}"/>
              </a:ext>
            </a:extLst>
          </p:cNvPr>
          <p:cNvGrpSpPr/>
          <p:nvPr/>
        </p:nvGrpSpPr>
        <p:grpSpPr>
          <a:xfrm>
            <a:off x="9428324" y="6144604"/>
            <a:ext cx="837844" cy="723888"/>
            <a:chOff x="7961660" y="244707"/>
            <a:chExt cx="1467524" cy="1275886"/>
          </a:xfrm>
        </p:grpSpPr>
        <p:sp>
          <p:nvSpPr>
            <p:cNvPr id="5" name="Rectangle 4">
              <a:extLst>
                <a:ext uri="{FF2B5EF4-FFF2-40B4-BE49-F238E27FC236}">
                  <a16:creationId xmlns:a16="http://schemas.microsoft.com/office/drawing/2014/main" id="{2AB855E0-613D-813F-7BD6-C130A695B381}"/>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Description automatically generated">
              <a:extLst>
                <a:ext uri="{FF2B5EF4-FFF2-40B4-BE49-F238E27FC236}">
                  <a16:creationId xmlns:a16="http://schemas.microsoft.com/office/drawing/2014/main" id="{DCE555B4-D2DE-8B87-63C0-50F5176A2858}"/>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595547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20CA-62C2-0B25-3AC4-EBBAEE4A65BC}"/>
              </a:ext>
            </a:extLst>
          </p:cNvPr>
          <p:cNvSpPr>
            <a:spLocks noGrp="1"/>
          </p:cNvSpPr>
          <p:nvPr>
            <p:ph type="title"/>
          </p:nvPr>
        </p:nvSpPr>
        <p:spPr/>
        <p:txBody>
          <a:bodyPr>
            <a:normAutofit/>
          </a:bodyPr>
          <a:lstStyle/>
          <a:p>
            <a:r>
              <a:rPr lang="en-US"/>
              <a:t>AIR’s mission is to generate and use rigorous evidence that </a:t>
            </a:r>
            <a:br>
              <a:rPr lang="en-US"/>
            </a:br>
            <a:r>
              <a:rPr lang="en-US"/>
              <a:t>contributes to a better, more equitable world.</a:t>
            </a:r>
          </a:p>
        </p:txBody>
      </p:sp>
      <p:sp>
        <p:nvSpPr>
          <p:cNvPr id="5" name="Slide Number Placeholder 4">
            <a:extLst>
              <a:ext uri="{FF2B5EF4-FFF2-40B4-BE49-F238E27FC236}">
                <a16:creationId xmlns:a16="http://schemas.microsoft.com/office/drawing/2014/main" id="{05F8C0B8-3106-A815-3168-66A04E58235E}"/>
              </a:ext>
            </a:extLst>
          </p:cNvPr>
          <p:cNvSpPr>
            <a:spLocks noGrp="1"/>
          </p:cNvSpPr>
          <p:nvPr>
            <p:ph type="sldNum" sz="quarter" idx="10"/>
          </p:nvPr>
        </p:nvSpPr>
        <p:spPr/>
        <p:txBody>
          <a:bodyPr/>
          <a:lstStyle/>
          <a:p>
            <a:fld id="{C09AE16C-ACDD-4489-916D-57982D52A9AF}" type="slidenum">
              <a:rPr lang="en-US" smtClean="0"/>
              <a:t>37</a:t>
            </a:fld>
            <a:endParaRPr lang="en-US"/>
          </a:p>
        </p:txBody>
      </p:sp>
      <p:pic>
        <p:nvPicPr>
          <p:cNvPr id="6" name="object 4">
            <a:extLst>
              <a:ext uri="{FF2B5EF4-FFF2-40B4-BE49-F238E27FC236}">
                <a16:creationId xmlns:a16="http://schemas.microsoft.com/office/drawing/2014/main" id="{081B3ECF-952D-D59D-86D3-D95EDB1FA22A}"/>
              </a:ext>
            </a:extLst>
          </p:cNvPr>
          <p:cNvPicPr>
            <a:picLocks noGrp="1" noChangeAspect="1"/>
          </p:cNvPicPr>
          <p:nvPr>
            <p:ph sz="quarter" idx="17"/>
          </p:nvPr>
        </p:nvPicPr>
        <p:blipFill>
          <a:blip r:embed="rId2" cstate="screen">
            <a:extLst>
              <a:ext uri="{28A0092B-C50C-407E-A947-70E740481C1C}">
                <a14:useLocalDpi xmlns:a14="http://schemas.microsoft.com/office/drawing/2010/main"/>
              </a:ext>
            </a:extLst>
          </a:blip>
          <a:stretch>
            <a:fillRect/>
          </a:stretch>
        </p:blipFill>
        <p:spPr>
          <a:xfrm>
            <a:off x="457200" y="1652796"/>
            <a:ext cx="11274425" cy="3809582"/>
          </a:xfrm>
          <a:prstGeom prst="rect">
            <a:avLst/>
          </a:prstGeom>
        </p:spPr>
      </p:pic>
      <p:grpSp>
        <p:nvGrpSpPr>
          <p:cNvPr id="3" name="Group 2">
            <a:extLst>
              <a:ext uri="{FF2B5EF4-FFF2-40B4-BE49-F238E27FC236}">
                <a16:creationId xmlns:a16="http://schemas.microsoft.com/office/drawing/2014/main" id="{27BEDCA9-C5C8-58FD-2A98-04B2A42862AD}"/>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7413BEDA-DFF8-B13F-5BBD-1730FF6992A0}"/>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5FD04E73-B209-2282-44CC-BC3AE5E402E3}"/>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09221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048AB-D549-4771-A7EF-89BA7BAA3F7D}"/>
              </a:ext>
            </a:extLst>
          </p:cNvPr>
          <p:cNvSpPr/>
          <p:nvPr/>
        </p:nvSpPr>
        <p:spPr>
          <a:xfrm>
            <a:off x="1716883" y="1514475"/>
            <a:ext cx="1578769" cy="47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2" name="Title 21">
            <a:extLst>
              <a:ext uri="{FF2B5EF4-FFF2-40B4-BE49-F238E27FC236}">
                <a16:creationId xmlns:a16="http://schemas.microsoft.com/office/drawing/2014/main" id="{400A2552-B056-9844-A206-03FFD623F47A}"/>
              </a:ext>
            </a:extLst>
          </p:cNvPr>
          <p:cNvSpPr>
            <a:spLocks noGrp="1"/>
          </p:cNvSpPr>
          <p:nvPr>
            <p:ph type="title"/>
          </p:nvPr>
        </p:nvSpPr>
        <p:spPr>
          <a:xfrm>
            <a:off x="710302" y="168441"/>
            <a:ext cx="10196964" cy="1050925"/>
          </a:xfrm>
        </p:spPr>
        <p:txBody>
          <a:bodyPr>
            <a:noAutofit/>
          </a:bodyPr>
          <a:lstStyle/>
          <a:p>
            <a:r>
              <a:rPr lang="en-US" sz="2900"/>
              <a:t>AIR’s mission is to generate and use rigorous evidence that </a:t>
            </a:r>
            <a:br>
              <a:rPr lang="en-US" sz="2900"/>
            </a:br>
            <a:r>
              <a:rPr lang="en-US" sz="2900"/>
              <a:t>contributes to a better, more equitable world. </a:t>
            </a:r>
          </a:p>
        </p:txBody>
      </p:sp>
      <p:pic>
        <p:nvPicPr>
          <p:cNvPr id="6" name="object 4">
            <a:extLst>
              <a:ext uri="{FF2B5EF4-FFF2-40B4-BE49-F238E27FC236}">
                <a16:creationId xmlns:a16="http://schemas.microsoft.com/office/drawing/2014/main" id="{455361B6-2B87-4110-BBD8-50C930F8DC41}"/>
              </a:ext>
            </a:extLst>
          </p:cNvPr>
          <p:cNvPicPr>
            <a:picLocks noChangeAspect="1"/>
          </p:cNvPicPr>
          <p:nvPr/>
        </p:nvPicPr>
        <p:blipFill>
          <a:blip r:embed="rId3" cstate="print"/>
          <a:stretch>
            <a:fillRect/>
          </a:stretch>
        </p:blipFill>
        <p:spPr>
          <a:xfrm>
            <a:off x="1876202" y="1307580"/>
            <a:ext cx="6129197" cy="1771929"/>
          </a:xfrm>
          <a:prstGeom prst="rect">
            <a:avLst/>
          </a:prstGeom>
        </p:spPr>
      </p:pic>
      <p:sp>
        <p:nvSpPr>
          <p:cNvPr id="3" name="TextBox 2">
            <a:extLst>
              <a:ext uri="{FF2B5EF4-FFF2-40B4-BE49-F238E27FC236}">
                <a16:creationId xmlns:a16="http://schemas.microsoft.com/office/drawing/2014/main" id="{30EA62AB-3126-7BD3-5686-E1EC04CDB97A}"/>
              </a:ext>
            </a:extLst>
          </p:cNvPr>
          <p:cNvSpPr txBox="1"/>
          <p:nvPr/>
        </p:nvSpPr>
        <p:spPr>
          <a:xfrm>
            <a:off x="1791892" y="3244334"/>
            <a:ext cx="8876109" cy="369332"/>
          </a:xfrm>
          <a:prstGeom prst="rect">
            <a:avLst/>
          </a:prstGeom>
          <a:noFill/>
        </p:spPr>
        <p:txBody>
          <a:bodyPr wrap="square">
            <a:spAutoFit/>
          </a:bodyPr>
          <a:lstStyle/>
          <a:p>
            <a:r>
              <a:rPr lang="en-US"/>
              <a:t>We aim to address the root causes of harm by considering the social determinants of health.</a:t>
            </a:r>
          </a:p>
        </p:txBody>
      </p:sp>
      <p:pic>
        <p:nvPicPr>
          <p:cNvPr id="5" name="Picture 2">
            <a:extLst>
              <a:ext uri="{FF2B5EF4-FFF2-40B4-BE49-F238E27FC236}">
                <a16:creationId xmlns:a16="http://schemas.microsoft.com/office/drawing/2014/main" id="{FCA30EDC-EE4A-DC7B-C99E-4D1022251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111" y="3681369"/>
            <a:ext cx="4308574" cy="22731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258058A2-DD22-CB07-EC0F-5B82B49A5599}"/>
              </a:ext>
            </a:extLst>
          </p:cNvPr>
          <p:cNvSpPr txBox="1">
            <a:spLocks/>
          </p:cNvSpPr>
          <p:nvPr/>
        </p:nvSpPr>
        <p:spPr>
          <a:xfrm>
            <a:off x="5825480" y="5954482"/>
            <a:ext cx="4842520" cy="248907"/>
          </a:xfrm>
          <a:prstGeom prst="rect">
            <a:avLst/>
          </a:prstGeom>
        </p:spPr>
        <p:txBody>
          <a:bodyPr>
            <a:normAutofit/>
          </a:bodyPr>
          <a:lstStyle>
            <a:lvl1pPr marL="180023" indent="-180023" algn="l" defTabSz="514350" rtl="0" eaLnBrk="1" latinLnBrk="0" hangingPunct="1">
              <a:lnSpc>
                <a:spcPct val="125000"/>
              </a:lnSpc>
              <a:spcBef>
                <a:spcPts val="563"/>
              </a:spcBef>
              <a:buFont typeface="Arial" panose="020B0604020202020204" pitchFamily="34" charset="0"/>
              <a:buChar char="•"/>
              <a:defRPr lang="en-US" sz="2200" kern="1200" baseline="0" dirty="0">
                <a:solidFill>
                  <a:srgbClr val="1C252D"/>
                </a:solidFill>
                <a:latin typeface="+mn-lt"/>
                <a:ea typeface="+mn-ea"/>
                <a:cs typeface="Arial" panose="020B0604020202020204" pitchFamily="34" charset="0"/>
              </a:defRPr>
            </a:lvl1pPr>
            <a:lvl2pPr marL="360045" indent="-180023" algn="l" defTabSz="514350" rtl="0" eaLnBrk="1" latinLnBrk="0" hangingPunct="1">
              <a:lnSpc>
                <a:spcPct val="125000"/>
              </a:lnSpc>
              <a:spcBef>
                <a:spcPts val="338"/>
              </a:spcBef>
              <a:buFont typeface="Calibri" panose="020F0502020204030204" pitchFamily="34" charset="0"/>
              <a:buChar char="–"/>
              <a:defRPr lang="en-US" sz="2200" kern="1200" baseline="0" dirty="0">
                <a:solidFill>
                  <a:srgbClr val="1C252D"/>
                </a:solidFill>
                <a:latin typeface="+mn-lt"/>
                <a:ea typeface="+mn-ea"/>
                <a:cs typeface="Arial" panose="020B0604020202020204" pitchFamily="34" charset="0"/>
              </a:defRPr>
            </a:lvl2pPr>
            <a:lvl3pPr marL="540068" indent="-180023" algn="l" defTabSz="514350" rtl="0" eaLnBrk="1" latinLnBrk="0" hangingPunct="1">
              <a:lnSpc>
                <a:spcPct val="125000"/>
              </a:lnSpc>
              <a:spcBef>
                <a:spcPts val="338"/>
              </a:spcBef>
              <a:buFont typeface="Calibri" panose="020F0502020204030204" pitchFamily="34" charset="0"/>
              <a:buChar char="»"/>
              <a:defRPr lang="en-US" sz="2200" kern="1200" baseline="0" dirty="0">
                <a:solidFill>
                  <a:srgbClr val="1C252D"/>
                </a:solidFill>
                <a:latin typeface="+mn-lt"/>
                <a:ea typeface="+mn-ea"/>
                <a:cs typeface="Arial" panose="020B0604020202020204" pitchFamily="34" charset="0"/>
              </a:defRPr>
            </a:lvl3pPr>
            <a:lvl4pPr marL="720090" indent="-180023" algn="l" defTabSz="514350" rtl="0" eaLnBrk="1" latinLnBrk="0" hangingPunct="1">
              <a:lnSpc>
                <a:spcPct val="125000"/>
              </a:lnSpc>
              <a:spcBef>
                <a:spcPts val="338"/>
              </a:spcBef>
              <a:buSzPct val="100000"/>
              <a:buFont typeface="Calibri" panose="020F0502020204030204" pitchFamily="34" charset="0"/>
              <a:buChar char="◦"/>
              <a:defRPr lang="en-US" sz="2200" kern="1200" baseline="0" dirty="0">
                <a:solidFill>
                  <a:srgbClr val="1C252D"/>
                </a:solidFill>
                <a:latin typeface="+mn-lt"/>
                <a:ea typeface="+mn-ea"/>
                <a:cs typeface="Arial" panose="020B0604020202020204" pitchFamily="34" charset="0"/>
              </a:defRPr>
            </a:lvl4pPr>
            <a:lvl5pPr marL="900113" indent="-180023" algn="l" defTabSz="514350" rtl="0" eaLnBrk="1" latinLnBrk="0" hangingPunct="1">
              <a:lnSpc>
                <a:spcPct val="125000"/>
              </a:lnSpc>
              <a:spcBef>
                <a:spcPts val="338"/>
              </a:spcBef>
              <a:buFont typeface="Arial" panose="020B0604020202020204" pitchFamily="34" charset="0"/>
              <a:buChar char="•"/>
              <a:defRPr lang="en-US" sz="2200" kern="1200" baseline="0" dirty="0">
                <a:solidFill>
                  <a:srgbClr val="1C252D"/>
                </a:solidFill>
                <a:latin typeface="+mn-lt"/>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750" kern="0" spc="-19">
                <a:solidFill>
                  <a:srgbClr val="333333"/>
                </a:solidFill>
                <a:latin typeface="Lucida Sans"/>
                <a:cs typeface="Lucida Sans"/>
              </a:rPr>
              <a:t>S</a:t>
            </a:r>
            <a:r>
              <a:rPr lang="en-US" sz="750" kern="0" spc="-26">
                <a:solidFill>
                  <a:srgbClr val="333333"/>
                </a:solidFill>
                <a:latin typeface="Lucida Sans"/>
                <a:cs typeface="Lucida Sans"/>
              </a:rPr>
              <a:t>ource:</a:t>
            </a:r>
            <a:r>
              <a:rPr lang="en-US" sz="750" kern="0" spc="-30">
                <a:solidFill>
                  <a:srgbClr val="333333"/>
                </a:solidFill>
                <a:latin typeface="Lucida Sans"/>
                <a:cs typeface="Lucida Sans"/>
              </a:rPr>
              <a:t> </a:t>
            </a:r>
            <a:r>
              <a:rPr lang="en-US" sz="750" u="sng" kern="0" spc="-19">
                <a:solidFill>
                  <a:srgbClr val="2583C5"/>
                </a:solidFill>
                <a:uFill>
                  <a:solidFill>
                    <a:srgbClr val="2583C5"/>
                  </a:solidFill>
                </a:uFill>
                <a:latin typeface="Lucida Sans"/>
                <a:cs typeface="Lucida Sans"/>
                <a:hlinkClick r:id="rId5"/>
              </a:rPr>
              <a:t>National</a:t>
            </a:r>
            <a:r>
              <a:rPr lang="en-US" sz="750" u="sng" kern="0" spc="-53">
                <a:solidFill>
                  <a:srgbClr val="2583C5"/>
                </a:solidFill>
                <a:uFill>
                  <a:solidFill>
                    <a:srgbClr val="2583C5"/>
                  </a:solidFill>
                </a:uFill>
                <a:latin typeface="Lucida Sans"/>
                <a:cs typeface="Lucida Sans"/>
                <a:hlinkClick r:id="rId5"/>
              </a:rPr>
              <a:t> </a:t>
            </a:r>
            <a:r>
              <a:rPr lang="en-US" sz="750" u="sng" kern="0" spc="-19">
                <a:solidFill>
                  <a:srgbClr val="2583C5"/>
                </a:solidFill>
                <a:uFill>
                  <a:solidFill>
                    <a:srgbClr val="2583C5"/>
                  </a:solidFill>
                </a:uFill>
                <a:latin typeface="Lucida Sans"/>
                <a:cs typeface="Lucida Sans"/>
                <a:hlinkClick r:id="rId5"/>
              </a:rPr>
              <a:t>Center</a:t>
            </a:r>
            <a:r>
              <a:rPr lang="en-US" sz="750" u="sng" kern="0" spc="-23">
                <a:solidFill>
                  <a:srgbClr val="2583C5"/>
                </a:solidFill>
                <a:uFill>
                  <a:solidFill>
                    <a:srgbClr val="2583C5"/>
                  </a:solidFill>
                </a:uFill>
                <a:latin typeface="Lucida Sans"/>
                <a:cs typeface="Lucida Sans"/>
                <a:hlinkClick r:id="rId5"/>
              </a:rPr>
              <a:t> </a:t>
            </a:r>
            <a:r>
              <a:rPr lang="en-US" sz="750" u="sng" kern="0" spc="-15">
                <a:solidFill>
                  <a:srgbClr val="2583C5"/>
                </a:solidFill>
                <a:uFill>
                  <a:solidFill>
                    <a:srgbClr val="2583C5"/>
                  </a:solidFill>
                </a:uFill>
                <a:latin typeface="Lucida Sans"/>
                <a:cs typeface="Lucida Sans"/>
                <a:hlinkClick r:id="rId5"/>
              </a:rPr>
              <a:t>for</a:t>
            </a:r>
            <a:r>
              <a:rPr lang="en-US" sz="750" u="sng" kern="0" spc="-26">
                <a:solidFill>
                  <a:srgbClr val="2583C5"/>
                </a:solidFill>
                <a:uFill>
                  <a:solidFill>
                    <a:srgbClr val="2583C5"/>
                  </a:solidFill>
                </a:uFill>
                <a:latin typeface="Lucida Sans"/>
                <a:cs typeface="Lucida Sans"/>
                <a:hlinkClick r:id="rId5"/>
              </a:rPr>
              <a:t> </a:t>
            </a:r>
            <a:r>
              <a:rPr lang="en-US" sz="750" u="sng" kern="0" spc="-23">
                <a:solidFill>
                  <a:srgbClr val="2583C5"/>
                </a:solidFill>
                <a:uFill>
                  <a:solidFill>
                    <a:srgbClr val="2583C5"/>
                  </a:solidFill>
                </a:uFill>
                <a:latin typeface="Lucida Sans"/>
                <a:cs typeface="Lucida Sans"/>
                <a:hlinkClick r:id="rId5"/>
              </a:rPr>
              <a:t>Injury</a:t>
            </a:r>
            <a:r>
              <a:rPr lang="en-US" sz="750" u="sng" kern="0" spc="-45">
                <a:solidFill>
                  <a:srgbClr val="2583C5"/>
                </a:solidFill>
                <a:uFill>
                  <a:solidFill>
                    <a:srgbClr val="2583C5"/>
                  </a:solidFill>
                </a:uFill>
                <a:latin typeface="Lucida Sans"/>
                <a:cs typeface="Lucida Sans"/>
                <a:hlinkClick r:id="rId5"/>
              </a:rPr>
              <a:t> </a:t>
            </a:r>
            <a:r>
              <a:rPr lang="en-US" sz="750" u="sng" kern="0" spc="-15">
                <a:solidFill>
                  <a:srgbClr val="2583C5"/>
                </a:solidFill>
                <a:uFill>
                  <a:solidFill>
                    <a:srgbClr val="2583C5"/>
                  </a:solidFill>
                </a:uFill>
                <a:latin typeface="Lucida Sans"/>
                <a:cs typeface="Lucida Sans"/>
                <a:hlinkClick r:id="rId5"/>
              </a:rPr>
              <a:t>Prevention</a:t>
            </a:r>
            <a:r>
              <a:rPr lang="en-US" sz="750" u="sng" kern="0" spc="-19">
                <a:solidFill>
                  <a:srgbClr val="2583C5"/>
                </a:solidFill>
                <a:uFill>
                  <a:solidFill>
                    <a:srgbClr val="2583C5"/>
                  </a:solidFill>
                </a:uFill>
                <a:latin typeface="Lucida Sans"/>
                <a:cs typeface="Lucida Sans"/>
                <a:hlinkClick r:id="rId5"/>
              </a:rPr>
              <a:t> </a:t>
            </a:r>
            <a:r>
              <a:rPr lang="en-US" sz="750" u="sng" kern="0" spc="-15">
                <a:solidFill>
                  <a:srgbClr val="2583C5"/>
                </a:solidFill>
                <a:uFill>
                  <a:solidFill>
                    <a:srgbClr val="2583C5"/>
                  </a:solidFill>
                </a:uFill>
                <a:latin typeface="Lucida Sans"/>
                <a:cs typeface="Lucida Sans"/>
                <a:hlinkClick r:id="rId5"/>
              </a:rPr>
              <a:t>and</a:t>
            </a:r>
            <a:r>
              <a:rPr lang="en-US" sz="750" u="sng" kern="0" spc="-45">
                <a:solidFill>
                  <a:srgbClr val="2583C5"/>
                </a:solidFill>
                <a:uFill>
                  <a:solidFill>
                    <a:srgbClr val="2583C5"/>
                  </a:solidFill>
                </a:uFill>
                <a:latin typeface="Lucida Sans"/>
                <a:cs typeface="Lucida Sans"/>
                <a:hlinkClick r:id="rId5"/>
              </a:rPr>
              <a:t> </a:t>
            </a:r>
            <a:r>
              <a:rPr lang="en-US" sz="750" u="sng" kern="0" spc="-34">
                <a:solidFill>
                  <a:srgbClr val="2583C5"/>
                </a:solidFill>
                <a:uFill>
                  <a:solidFill>
                    <a:srgbClr val="2583C5"/>
                  </a:solidFill>
                </a:uFill>
                <a:latin typeface="Lucida Sans"/>
                <a:cs typeface="Lucida Sans"/>
                <a:hlinkClick r:id="rId5"/>
              </a:rPr>
              <a:t>Control</a:t>
            </a:r>
            <a:r>
              <a:rPr lang="en-US" sz="750" kern="0" spc="-34">
                <a:solidFill>
                  <a:srgbClr val="333333"/>
                </a:solidFill>
                <a:latin typeface="Lucida Sans"/>
                <a:cs typeface="Lucida Sans"/>
              </a:rPr>
              <a:t>,</a:t>
            </a:r>
            <a:r>
              <a:rPr lang="en-US" sz="750" kern="0" spc="-15">
                <a:solidFill>
                  <a:srgbClr val="333333"/>
                </a:solidFill>
                <a:latin typeface="Lucida Sans"/>
                <a:cs typeface="Lucida Sans"/>
              </a:rPr>
              <a:t> </a:t>
            </a:r>
            <a:r>
              <a:rPr lang="en-US" sz="750" u="sng" kern="0" spc="-30">
                <a:solidFill>
                  <a:srgbClr val="2583C5"/>
                </a:solidFill>
                <a:uFill>
                  <a:solidFill>
                    <a:srgbClr val="2583C5"/>
                  </a:solidFill>
                </a:uFill>
                <a:latin typeface="Lucida Sans"/>
                <a:cs typeface="Lucida Sans"/>
                <a:hlinkClick r:id="rId6"/>
              </a:rPr>
              <a:t>Division</a:t>
            </a:r>
            <a:r>
              <a:rPr lang="en-US" sz="750" u="sng" kern="0" spc="-45">
                <a:solidFill>
                  <a:srgbClr val="2583C5"/>
                </a:solidFill>
                <a:uFill>
                  <a:solidFill>
                    <a:srgbClr val="2583C5"/>
                  </a:solidFill>
                </a:uFill>
                <a:latin typeface="Lucida Sans"/>
                <a:cs typeface="Lucida Sans"/>
                <a:hlinkClick r:id="rId6"/>
              </a:rPr>
              <a:t> </a:t>
            </a:r>
            <a:r>
              <a:rPr lang="en-US" sz="750" u="sng" kern="0" spc="-15">
                <a:solidFill>
                  <a:srgbClr val="2583C5"/>
                </a:solidFill>
                <a:uFill>
                  <a:solidFill>
                    <a:srgbClr val="2583C5"/>
                  </a:solidFill>
                </a:uFill>
                <a:latin typeface="Lucida Sans"/>
                <a:cs typeface="Lucida Sans"/>
                <a:hlinkClick r:id="rId6"/>
              </a:rPr>
              <a:t>of</a:t>
            </a:r>
            <a:r>
              <a:rPr lang="en-US" sz="750" u="sng" kern="0" spc="-30">
                <a:solidFill>
                  <a:srgbClr val="2583C5"/>
                </a:solidFill>
                <a:uFill>
                  <a:solidFill>
                    <a:srgbClr val="2583C5"/>
                  </a:solidFill>
                </a:uFill>
                <a:latin typeface="Lucida Sans"/>
                <a:cs typeface="Lucida Sans"/>
                <a:hlinkClick r:id="rId6"/>
              </a:rPr>
              <a:t> </a:t>
            </a:r>
            <a:r>
              <a:rPr lang="en-US" sz="750" u="sng" kern="0" spc="-26">
                <a:solidFill>
                  <a:srgbClr val="2583C5"/>
                </a:solidFill>
                <a:uFill>
                  <a:solidFill>
                    <a:srgbClr val="2583C5"/>
                  </a:solidFill>
                </a:uFill>
                <a:latin typeface="Lucida Sans"/>
                <a:cs typeface="Lucida Sans"/>
                <a:hlinkClick r:id="rId6"/>
              </a:rPr>
              <a:t>Violence</a:t>
            </a:r>
            <a:r>
              <a:rPr lang="en-US" sz="750" u="sng" kern="0" spc="-34">
                <a:solidFill>
                  <a:srgbClr val="2583C5"/>
                </a:solidFill>
                <a:uFill>
                  <a:solidFill>
                    <a:srgbClr val="2583C5"/>
                  </a:solidFill>
                </a:uFill>
                <a:latin typeface="Lucida Sans"/>
                <a:cs typeface="Lucida Sans"/>
                <a:hlinkClick r:id="rId6"/>
              </a:rPr>
              <a:t> </a:t>
            </a:r>
            <a:r>
              <a:rPr lang="en-US" sz="750" u="sng" kern="0" spc="-8">
                <a:solidFill>
                  <a:srgbClr val="2583C5"/>
                </a:solidFill>
                <a:uFill>
                  <a:solidFill>
                    <a:srgbClr val="2583C5"/>
                  </a:solidFill>
                </a:uFill>
                <a:latin typeface="Lucida Sans"/>
                <a:cs typeface="Lucida Sans"/>
                <a:hlinkClick r:id="rId6"/>
              </a:rPr>
              <a:t>Prevention</a:t>
            </a:r>
            <a:endParaRPr lang="en-US" sz="750" kern="0">
              <a:solidFill>
                <a:sysClr val="windowText" lastClr="000000"/>
              </a:solidFill>
              <a:latin typeface="Lucida Sans"/>
              <a:cs typeface="Lucida Sans"/>
            </a:endParaRPr>
          </a:p>
        </p:txBody>
      </p:sp>
      <p:sp>
        <p:nvSpPr>
          <p:cNvPr id="2" name="Slide Number Placeholder 4">
            <a:extLst>
              <a:ext uri="{FF2B5EF4-FFF2-40B4-BE49-F238E27FC236}">
                <a16:creationId xmlns:a16="http://schemas.microsoft.com/office/drawing/2014/main" id="{86A566E2-F4C2-F4A4-423F-898AD15C8AF5}"/>
              </a:ext>
            </a:extLst>
          </p:cNvPr>
          <p:cNvSpPr txBox="1">
            <a:spLocks/>
          </p:cNvSpPr>
          <p:nvPr/>
        </p:nvSpPr>
        <p:spPr>
          <a:xfrm>
            <a:off x="471036" y="6410880"/>
            <a:ext cx="478533" cy="1657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z="1000">
                <a:solidFill>
                  <a:schemeClr val="bg1"/>
                </a:solidFill>
              </a:rPr>
              <a:pPr/>
              <a:t>38</a:t>
            </a:fld>
            <a:endParaRPr lang="en-US" sz="1000">
              <a:solidFill>
                <a:schemeClr val="bg1"/>
              </a:solidFill>
            </a:endParaRPr>
          </a:p>
        </p:txBody>
      </p:sp>
      <p:pic>
        <p:nvPicPr>
          <p:cNvPr id="7" name="Picture 6">
            <a:extLst>
              <a:ext uri="{FF2B5EF4-FFF2-40B4-BE49-F238E27FC236}">
                <a16:creationId xmlns:a16="http://schemas.microsoft.com/office/drawing/2014/main" id="{2F27A95F-E857-04C8-E5BB-AD2AB3B9666D}"/>
              </a:ext>
            </a:extLst>
          </p:cNvPr>
          <p:cNvPicPr>
            <a:picLocks noChangeAspect="1"/>
          </p:cNvPicPr>
          <p:nvPr/>
        </p:nvPicPr>
        <p:blipFill>
          <a:blip r:embed="rId7"/>
          <a:srcRect/>
          <a:stretch/>
        </p:blipFill>
        <p:spPr>
          <a:xfrm>
            <a:off x="161662" y="80227"/>
            <a:ext cx="548640" cy="548640"/>
          </a:xfrm>
          <a:prstGeom prst="rect">
            <a:avLst/>
          </a:prstGeom>
        </p:spPr>
      </p:pic>
      <p:grpSp>
        <p:nvGrpSpPr>
          <p:cNvPr id="8" name="Group 7">
            <a:extLst>
              <a:ext uri="{FF2B5EF4-FFF2-40B4-BE49-F238E27FC236}">
                <a16:creationId xmlns:a16="http://schemas.microsoft.com/office/drawing/2014/main" id="{494A71AB-6668-94FB-9574-6F1CEF0EED85}"/>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89B14A06-C6E7-338F-F13E-5FDADCEC265B}"/>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text&#10;&#10;Description automatically generated">
              <a:extLst>
                <a:ext uri="{FF2B5EF4-FFF2-40B4-BE49-F238E27FC236}">
                  <a16:creationId xmlns:a16="http://schemas.microsoft.com/office/drawing/2014/main" id="{97532AEB-EB61-540F-4C58-EE28732D7ACF}"/>
                </a:ext>
              </a:extLst>
            </p:cNvPr>
            <p:cNvPicPr>
              <a:picLocks noChangeAspect="1"/>
            </p:cNvPicPr>
            <p:nvPr/>
          </p:nvPicPr>
          <p:blipFill rotWithShape="1">
            <a:blip r:embed="rId8"/>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829678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8D42-36BB-96BD-77D1-AF7C97FBD29D}"/>
              </a:ext>
            </a:extLst>
          </p:cNvPr>
          <p:cNvSpPr>
            <a:spLocks noGrp="1"/>
          </p:cNvSpPr>
          <p:nvPr>
            <p:ph type="title"/>
          </p:nvPr>
        </p:nvSpPr>
        <p:spPr/>
        <p:txBody>
          <a:bodyPr/>
          <a:lstStyle/>
          <a:p>
            <a:r>
              <a:rPr lang="en-US"/>
              <a:t>Commitment to Diversity, Equity, and Inclusion</a:t>
            </a:r>
          </a:p>
        </p:txBody>
      </p:sp>
      <p:sp>
        <p:nvSpPr>
          <p:cNvPr id="4" name="Text Placeholder 3">
            <a:extLst>
              <a:ext uri="{FF2B5EF4-FFF2-40B4-BE49-F238E27FC236}">
                <a16:creationId xmlns:a16="http://schemas.microsoft.com/office/drawing/2014/main" id="{1FEC0E9C-0A42-88FB-E39B-1F40C48A0700}"/>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C921194-BF5F-C059-22BF-8AB6828E6114}"/>
              </a:ext>
            </a:extLst>
          </p:cNvPr>
          <p:cNvSpPr>
            <a:spLocks noGrp="1"/>
          </p:cNvSpPr>
          <p:nvPr>
            <p:ph type="sldNum" sz="quarter" idx="18"/>
          </p:nvPr>
        </p:nvSpPr>
        <p:spPr/>
        <p:txBody>
          <a:bodyPr/>
          <a:lstStyle/>
          <a:p>
            <a:fld id="{DF2BF9F9-8A6D-4E51-9385-E6189FFC85C3}" type="slidenum">
              <a:rPr lang="en-US" smtClean="0"/>
              <a:t>39</a:t>
            </a:fld>
            <a:endParaRPr lang="en-US"/>
          </a:p>
        </p:txBody>
      </p:sp>
      <p:pic>
        <p:nvPicPr>
          <p:cNvPr id="6" name="Picture 5">
            <a:extLst>
              <a:ext uri="{FF2B5EF4-FFF2-40B4-BE49-F238E27FC236}">
                <a16:creationId xmlns:a16="http://schemas.microsoft.com/office/drawing/2014/main" id="{6A1CB78D-3FA9-F509-8C50-3742A11093B7}"/>
              </a:ext>
            </a:extLst>
          </p:cNvPr>
          <p:cNvPicPr>
            <a:picLocks noChangeAspect="1"/>
          </p:cNvPicPr>
          <p:nvPr/>
        </p:nvPicPr>
        <p:blipFill>
          <a:blip r:embed="rId4"/>
          <a:srcRect/>
          <a:stretch/>
        </p:blipFill>
        <p:spPr>
          <a:xfrm>
            <a:off x="68171" y="164756"/>
            <a:ext cx="548640" cy="548640"/>
          </a:xfrm>
          <a:prstGeom prst="rect">
            <a:avLst/>
          </a:prstGeom>
        </p:spPr>
      </p:pic>
      <p:graphicFrame>
        <p:nvGraphicFramePr>
          <p:cNvPr id="10" name="Diagram 9">
            <a:extLst>
              <a:ext uri="{FF2B5EF4-FFF2-40B4-BE49-F238E27FC236}">
                <a16:creationId xmlns:a16="http://schemas.microsoft.com/office/drawing/2014/main" id="{F16867FD-DF86-CEE2-869E-B1FFD7063362}"/>
              </a:ext>
            </a:extLst>
          </p:cNvPr>
          <p:cNvGraphicFramePr/>
          <p:nvPr>
            <p:extLst>
              <p:ext uri="{D42A27DB-BD31-4B8C-83A1-F6EECF244321}">
                <p14:modId xmlns:p14="http://schemas.microsoft.com/office/powerpoint/2010/main" val="862698432"/>
              </p:ext>
            </p:extLst>
          </p:nvPr>
        </p:nvGraphicFramePr>
        <p:xfrm>
          <a:off x="2492991" y="1051560"/>
          <a:ext cx="7206018" cy="4705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raphic 11" descr="Group success with solid fill">
            <a:extLst>
              <a:ext uri="{FF2B5EF4-FFF2-40B4-BE49-F238E27FC236}">
                <a16:creationId xmlns:a16="http://schemas.microsoft.com/office/drawing/2014/main" id="{84598EC6-A11D-E4FC-92DD-0F4CF684B4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41511" y="3777018"/>
            <a:ext cx="914400" cy="914400"/>
          </a:xfrm>
          <a:prstGeom prst="rect">
            <a:avLst/>
          </a:prstGeom>
        </p:spPr>
      </p:pic>
      <p:pic>
        <p:nvPicPr>
          <p:cNvPr id="7" name="Graphic 6" descr="Remote learning science with solid fill">
            <a:extLst>
              <a:ext uri="{FF2B5EF4-FFF2-40B4-BE49-F238E27FC236}">
                <a16:creationId xmlns:a16="http://schemas.microsoft.com/office/drawing/2014/main" id="{6C2BDC9B-D0A8-7DC6-A402-08B8610354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55860" y="3777018"/>
            <a:ext cx="914400" cy="914400"/>
          </a:xfrm>
          <a:prstGeom prst="rect">
            <a:avLst/>
          </a:prstGeom>
        </p:spPr>
      </p:pic>
      <p:pic>
        <p:nvPicPr>
          <p:cNvPr id="8" name="Graphic 7" descr="Full Brick Wall with solid fill">
            <a:extLst>
              <a:ext uri="{FF2B5EF4-FFF2-40B4-BE49-F238E27FC236}">
                <a16:creationId xmlns:a16="http://schemas.microsoft.com/office/drawing/2014/main" id="{60975AD3-D5CD-AC21-0F90-1F71B12FB1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36091" y="3761069"/>
            <a:ext cx="914400" cy="914400"/>
          </a:xfrm>
          <a:prstGeom prst="rect">
            <a:avLst/>
          </a:prstGeom>
        </p:spPr>
      </p:pic>
      <p:grpSp>
        <p:nvGrpSpPr>
          <p:cNvPr id="3" name="Group 2">
            <a:extLst>
              <a:ext uri="{FF2B5EF4-FFF2-40B4-BE49-F238E27FC236}">
                <a16:creationId xmlns:a16="http://schemas.microsoft.com/office/drawing/2014/main" id="{F207DC79-28F3-7893-5A39-984FF32E646C}"/>
              </a:ext>
            </a:extLst>
          </p:cNvPr>
          <p:cNvGrpSpPr/>
          <p:nvPr/>
        </p:nvGrpSpPr>
        <p:grpSpPr>
          <a:xfrm>
            <a:off x="9428324" y="6144604"/>
            <a:ext cx="837844" cy="723888"/>
            <a:chOff x="7961660" y="244707"/>
            <a:chExt cx="1467524" cy="1275886"/>
          </a:xfrm>
        </p:grpSpPr>
        <p:sp>
          <p:nvSpPr>
            <p:cNvPr id="9" name="Rectangle 8">
              <a:extLst>
                <a:ext uri="{FF2B5EF4-FFF2-40B4-BE49-F238E27FC236}">
                  <a16:creationId xmlns:a16="http://schemas.microsoft.com/office/drawing/2014/main" id="{43A7D7E8-852A-6148-CCFE-481B0693182A}"/>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blue text&#10;&#10;Description automatically generated">
              <a:extLst>
                <a:ext uri="{FF2B5EF4-FFF2-40B4-BE49-F238E27FC236}">
                  <a16:creationId xmlns:a16="http://schemas.microsoft.com/office/drawing/2014/main" id="{D3E44C5F-1EBC-8990-5220-927089CAEC95}"/>
                </a:ext>
              </a:extLst>
            </p:cNvPr>
            <p:cNvPicPr>
              <a:picLocks noChangeAspect="1"/>
            </p:cNvPicPr>
            <p:nvPr/>
          </p:nvPicPr>
          <p:blipFill rotWithShape="1">
            <a:blip r:embed="rId16"/>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313779305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nita Childers | Scholars Strategy Network">
            <a:extLst>
              <a:ext uri="{FF2B5EF4-FFF2-40B4-BE49-F238E27FC236}">
                <a16:creationId xmlns:a16="http://schemas.microsoft.com/office/drawing/2014/main" id="{71AA8A49-839D-CFC3-B27D-8E9F5ACC4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32" r="832"/>
          <a:stretch/>
        </p:blipFill>
        <p:spPr bwMode="auto">
          <a:xfrm>
            <a:off x="1" y="4"/>
            <a:ext cx="5698067" cy="6208111"/>
          </a:xfrm>
          <a:prstGeom prst="rect">
            <a:avLst/>
          </a:prstGeom>
          <a:solidFill>
            <a:srgbClr val="FFFFFF"/>
          </a:solidFill>
        </p:spPr>
      </p:pic>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6094477" y="0"/>
            <a:ext cx="5638801" cy="1051560"/>
          </a:xfrm>
        </p:spPr>
        <p:txBody>
          <a:bodyPr/>
          <a:lstStyle/>
          <a:p>
            <a:r>
              <a:rPr lang="en-US"/>
              <a:t>Dr. Trenita Childers</a:t>
            </a:r>
          </a:p>
        </p:txBody>
      </p:sp>
      <p:sp>
        <p:nvSpPr>
          <p:cNvPr id="1033" name="Text Placeholder 3">
            <a:extLst>
              <a:ext uri="{FF2B5EF4-FFF2-40B4-BE49-F238E27FC236}">
                <a16:creationId xmlns:a16="http://schemas.microsoft.com/office/drawing/2014/main" id="{5E543896-FED1-6CA1-09F8-150AE9B3C75B}"/>
              </a:ext>
            </a:extLst>
          </p:cNvPr>
          <p:cNvSpPr>
            <a:spLocks noGrp="1"/>
          </p:cNvSpPr>
          <p:nvPr>
            <p:ph type="body" sz="quarter" idx="20"/>
          </p:nvPr>
        </p:nvSpPr>
        <p:spPr>
          <a:xfrm>
            <a:off x="6094475"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6094413" y="1307592"/>
            <a:ext cx="5640387" cy="4498848"/>
          </a:xfrm>
        </p:spPr>
        <p:txBody>
          <a:bodyPr>
            <a:normAutofit lnSpcReduction="10000"/>
          </a:bodyPr>
          <a:lstStyle/>
          <a:p>
            <a:r>
              <a:rPr lang="en-US"/>
              <a:t>AIR Senior Researcher</a:t>
            </a:r>
          </a:p>
          <a:p>
            <a:r>
              <a:rPr lang="en-US" b="1"/>
              <a:t>Training: </a:t>
            </a:r>
            <a:r>
              <a:rPr lang="en-US"/>
              <a:t>Sociologist and Ethnographer</a:t>
            </a:r>
          </a:p>
          <a:p>
            <a:r>
              <a:rPr lang="en-US" b="1"/>
              <a:t>Research Interests/Expertise:</a:t>
            </a:r>
          </a:p>
          <a:p>
            <a:pPr lvl="1"/>
            <a:r>
              <a:rPr lang="en-US"/>
              <a:t>Public Health with a focus on Health Equity</a:t>
            </a:r>
          </a:p>
          <a:p>
            <a:pPr lvl="1"/>
            <a:r>
              <a:rPr lang="en-US"/>
              <a:t>Community-engaged and participatory design expert</a:t>
            </a:r>
          </a:p>
          <a:p>
            <a:r>
              <a:rPr lang="en-US" b="1"/>
              <a:t>Relevant Experience:</a:t>
            </a:r>
          </a:p>
          <a:p>
            <a:pPr lvl="1"/>
            <a:r>
              <a:rPr lang="en-US"/>
              <a:t>Co-Principal Investigator (co-PI) of Indy Peace Fellowship Credible Messenger Mentoring Evaluation with the National Institute for Criminal Justice Reform (NICJR)</a:t>
            </a:r>
          </a:p>
          <a:p>
            <a:pPr lvl="1"/>
            <a:r>
              <a:rPr lang="en-US"/>
              <a:t>Project Director of the Health Equity for Afghan Refugees (HEAR) Project</a:t>
            </a:r>
          </a:p>
          <a:p>
            <a:pPr lvl="1"/>
            <a:endParaRPr lang="en-US"/>
          </a:p>
        </p:txBody>
      </p:sp>
      <p:sp>
        <p:nvSpPr>
          <p:cNvPr id="1037" name="Text Placeholder 5">
            <a:extLst>
              <a:ext uri="{FF2B5EF4-FFF2-40B4-BE49-F238E27FC236}">
                <a16:creationId xmlns:a16="http://schemas.microsoft.com/office/drawing/2014/main" id="{1CE3CBB7-4436-B891-1BBA-7115ED935CF0}"/>
              </a:ext>
            </a:extLst>
          </p:cNvPr>
          <p:cNvSpPr>
            <a:spLocks noGrp="1"/>
          </p:cNvSpPr>
          <p:nvPr>
            <p:ph type="body" sz="quarter" idx="14"/>
          </p:nvPr>
        </p:nvSpPr>
        <p:spPr>
          <a:xfrm>
            <a:off x="6096003" y="5806444"/>
            <a:ext cx="5638799" cy="365125"/>
          </a:xfrm>
        </p:spPr>
        <p:txBody>
          <a:bodyPr/>
          <a:lstStyle/>
          <a:p>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4</a:t>
            </a:fld>
            <a:endParaRPr lang="en-US"/>
          </a:p>
        </p:txBody>
      </p:sp>
      <p:grpSp>
        <p:nvGrpSpPr>
          <p:cNvPr id="6" name="Group 5">
            <a:extLst>
              <a:ext uri="{FF2B5EF4-FFF2-40B4-BE49-F238E27FC236}">
                <a16:creationId xmlns:a16="http://schemas.microsoft.com/office/drawing/2014/main" id="{F3580988-EEB3-2195-98A9-225C67C83C81}"/>
              </a:ext>
            </a:extLst>
          </p:cNvPr>
          <p:cNvGrpSpPr/>
          <p:nvPr/>
        </p:nvGrpSpPr>
        <p:grpSpPr>
          <a:xfrm>
            <a:off x="9428324" y="6144604"/>
            <a:ext cx="837844" cy="723888"/>
            <a:chOff x="7961660" y="244707"/>
            <a:chExt cx="1467524" cy="1275886"/>
          </a:xfrm>
        </p:grpSpPr>
        <p:sp>
          <p:nvSpPr>
            <p:cNvPr id="7" name="Rectangle 6">
              <a:extLst>
                <a:ext uri="{FF2B5EF4-FFF2-40B4-BE49-F238E27FC236}">
                  <a16:creationId xmlns:a16="http://schemas.microsoft.com/office/drawing/2014/main" id="{4715B873-FAD6-A8D1-40A7-8AAFD3A09F7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Description automatically generated">
              <a:extLst>
                <a:ext uri="{FF2B5EF4-FFF2-40B4-BE49-F238E27FC236}">
                  <a16:creationId xmlns:a16="http://schemas.microsoft.com/office/drawing/2014/main" id="{2A06F7F5-A40C-9B0F-2F84-DEA926B15BCA}"/>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339662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6094477" y="0"/>
            <a:ext cx="5638801" cy="1051560"/>
          </a:xfrm>
        </p:spPr>
        <p:txBody>
          <a:bodyPr/>
          <a:lstStyle/>
          <a:p>
            <a:r>
              <a:rPr lang="en-US"/>
              <a:t>Dr. Sylvia Epps</a:t>
            </a:r>
          </a:p>
        </p:txBody>
      </p:sp>
      <p:sp>
        <p:nvSpPr>
          <p:cNvPr id="1033" name="Text Placeholder 3">
            <a:extLst>
              <a:ext uri="{FF2B5EF4-FFF2-40B4-BE49-F238E27FC236}">
                <a16:creationId xmlns:a16="http://schemas.microsoft.com/office/drawing/2014/main" id="{5E543896-FED1-6CA1-09F8-150AE9B3C75B}"/>
              </a:ext>
            </a:extLst>
          </p:cNvPr>
          <p:cNvSpPr>
            <a:spLocks noGrp="1"/>
          </p:cNvSpPr>
          <p:nvPr>
            <p:ph type="body" sz="quarter" idx="20"/>
          </p:nvPr>
        </p:nvSpPr>
        <p:spPr>
          <a:xfrm>
            <a:off x="6094475"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6094413" y="1307592"/>
            <a:ext cx="5640387" cy="4498848"/>
          </a:xfrm>
        </p:spPr>
        <p:txBody>
          <a:bodyPr>
            <a:normAutofit lnSpcReduction="10000"/>
          </a:bodyPr>
          <a:lstStyle/>
          <a:p>
            <a:r>
              <a:rPr lang="en-US"/>
              <a:t>DIR President</a:t>
            </a:r>
          </a:p>
          <a:p>
            <a:r>
              <a:rPr lang="en-US" b="1"/>
              <a:t>Training:  </a:t>
            </a:r>
            <a:r>
              <a:rPr lang="en-US"/>
              <a:t>Developmental Psychologist</a:t>
            </a:r>
          </a:p>
          <a:p>
            <a:r>
              <a:rPr lang="en-US" b="1"/>
              <a:t>Research Interests/Expertise: </a:t>
            </a:r>
          </a:p>
          <a:p>
            <a:pPr lvl="1"/>
            <a:r>
              <a:rPr lang="en-US"/>
              <a:t>Youth development</a:t>
            </a:r>
          </a:p>
          <a:p>
            <a:pPr lvl="1"/>
            <a:r>
              <a:rPr lang="en-US"/>
              <a:t>Early childhood and adverse conditions</a:t>
            </a:r>
          </a:p>
          <a:p>
            <a:r>
              <a:rPr lang="en-US" b="1"/>
              <a:t>Relevant Experience:</a:t>
            </a:r>
          </a:p>
          <a:p>
            <a:pPr lvl="1"/>
            <a:r>
              <a:rPr lang="en-US"/>
              <a:t>Project Director of Harris County Community COVID Housing Program and Re-Entry</a:t>
            </a:r>
          </a:p>
          <a:p>
            <a:pPr lvl="1"/>
            <a:r>
              <a:rPr lang="en-US"/>
              <a:t>Project Director of National Evaluation of the American Rescue Plan</a:t>
            </a:r>
          </a:p>
          <a:p>
            <a:pPr lvl="1"/>
            <a:r>
              <a:rPr lang="en-US"/>
              <a:t>Project Director of George Kaiser Family Foundation’s Birth through Eight Strategy </a:t>
            </a:r>
          </a:p>
        </p:txBody>
      </p:sp>
      <p:sp>
        <p:nvSpPr>
          <p:cNvPr id="1037" name="Text Placeholder 5">
            <a:extLst>
              <a:ext uri="{FF2B5EF4-FFF2-40B4-BE49-F238E27FC236}">
                <a16:creationId xmlns:a16="http://schemas.microsoft.com/office/drawing/2014/main" id="{1CE3CBB7-4436-B891-1BBA-7115ED935CF0}"/>
              </a:ext>
            </a:extLst>
          </p:cNvPr>
          <p:cNvSpPr>
            <a:spLocks noGrp="1"/>
          </p:cNvSpPr>
          <p:nvPr>
            <p:ph type="body" sz="quarter" idx="14"/>
          </p:nvPr>
        </p:nvSpPr>
        <p:spPr>
          <a:xfrm>
            <a:off x="6096003" y="5806444"/>
            <a:ext cx="5638799" cy="365125"/>
          </a:xfrm>
        </p:spPr>
        <p:txBody>
          <a:bodyPr/>
          <a:lstStyle/>
          <a:p>
            <a:endParaRPr lang="en-US"/>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5</a:t>
            </a:fld>
            <a:endParaRPr lang="en-US"/>
          </a:p>
        </p:txBody>
      </p:sp>
      <p:pic>
        <p:nvPicPr>
          <p:cNvPr id="2050" name="Picture 2" descr="Sylvia Epps, Ph.D. | People on The Move - Houston Business Journal">
            <a:extLst>
              <a:ext uri="{FF2B5EF4-FFF2-40B4-BE49-F238E27FC236}">
                <a16:creationId xmlns:a16="http://schemas.microsoft.com/office/drawing/2014/main" id="{71602C18-95DF-0F55-887C-E5616BD4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838824" cy="62350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1ECB14F-877F-7075-D139-07B824DE5D08}"/>
              </a:ext>
            </a:extLst>
          </p:cNvPr>
          <p:cNvGrpSpPr/>
          <p:nvPr/>
        </p:nvGrpSpPr>
        <p:grpSpPr>
          <a:xfrm>
            <a:off x="9437751" y="6154031"/>
            <a:ext cx="837844" cy="723888"/>
            <a:chOff x="7961660" y="244707"/>
            <a:chExt cx="1467524" cy="1275886"/>
          </a:xfrm>
        </p:grpSpPr>
        <p:sp>
          <p:nvSpPr>
            <p:cNvPr id="3" name="Rectangle 2">
              <a:extLst>
                <a:ext uri="{FF2B5EF4-FFF2-40B4-BE49-F238E27FC236}">
                  <a16:creationId xmlns:a16="http://schemas.microsoft.com/office/drawing/2014/main" id="{7A876133-73F1-D4F8-DA4A-98A7787F9AA5}"/>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F10F8C52-35CF-1711-E831-A771FB7509DE}"/>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66004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B0881-9943-F833-76D9-2CECD87002FB}"/>
              </a:ext>
            </a:extLst>
          </p:cNvPr>
          <p:cNvSpPr>
            <a:spLocks noGrp="1"/>
          </p:cNvSpPr>
          <p:nvPr>
            <p:ph type="title"/>
          </p:nvPr>
        </p:nvSpPr>
        <p:spPr/>
        <p:txBody>
          <a:bodyPr/>
          <a:lstStyle/>
          <a:p>
            <a:r>
              <a:rPr lang="en-US"/>
              <a:t>Evaluation Overview</a:t>
            </a:r>
          </a:p>
        </p:txBody>
      </p:sp>
      <p:grpSp>
        <p:nvGrpSpPr>
          <p:cNvPr id="8" name="Group 7">
            <a:extLst>
              <a:ext uri="{FF2B5EF4-FFF2-40B4-BE49-F238E27FC236}">
                <a16:creationId xmlns:a16="http://schemas.microsoft.com/office/drawing/2014/main" id="{D904F353-45F9-6481-20A8-994B6185C862}"/>
              </a:ext>
            </a:extLst>
          </p:cNvPr>
          <p:cNvGrpSpPr/>
          <p:nvPr/>
        </p:nvGrpSpPr>
        <p:grpSpPr>
          <a:xfrm>
            <a:off x="457200" y="1448714"/>
            <a:ext cx="11274425" cy="4431106"/>
            <a:chOff x="457200" y="1342034"/>
            <a:chExt cx="11274425" cy="4431106"/>
          </a:xfrm>
        </p:grpSpPr>
        <p:sp>
          <p:nvSpPr>
            <p:cNvPr id="9" name="Rectangle: Rounded Corners 8">
              <a:extLst>
                <a:ext uri="{FF2B5EF4-FFF2-40B4-BE49-F238E27FC236}">
                  <a16:creationId xmlns:a16="http://schemas.microsoft.com/office/drawing/2014/main" id="{BDC5DEAC-890E-EFFC-36D7-3FC5C60B4C09}"/>
                </a:ext>
              </a:extLst>
            </p:cNvPr>
            <p:cNvSpPr/>
            <p:nvPr/>
          </p:nvSpPr>
          <p:spPr>
            <a:xfrm>
              <a:off x="457200" y="1651994"/>
              <a:ext cx="11274425" cy="893025"/>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5021" tIns="384048" rIns="875021" bIns="182880" numCol="1" spcCol="1270" anchor="t" anchorCtr="0">
              <a:noAutofit/>
            </a:bodyPr>
            <a:lstStyle/>
            <a:p>
              <a:pPr marL="0" lvl="1" algn="l" defTabSz="933450" rtl="0">
                <a:lnSpc>
                  <a:spcPct val="90000"/>
                </a:lnSpc>
                <a:spcBef>
                  <a:spcPct val="0"/>
                </a:spcBef>
                <a:spcAft>
                  <a:spcPct val="15000"/>
                </a:spcAft>
              </a:pPr>
              <a:r>
                <a:rPr lang="en-US" sz="2100" kern="1200"/>
                <a:t>Purpose: To understand </a:t>
              </a:r>
              <a:r>
                <a:rPr lang="en-US" sz="2100" kern="1200">
                  <a:latin typeface="Calibri"/>
                </a:rPr>
                <a:t>HART</a:t>
              </a:r>
              <a:r>
                <a:rPr lang="en-US" sz="2100" kern="1200"/>
                <a:t> </a:t>
              </a:r>
              <a:r>
                <a:rPr lang="en-US" sz="2100" kern="1200">
                  <a:latin typeface="Calibri"/>
                </a:rPr>
                <a:t>and RISE </a:t>
              </a:r>
              <a:r>
                <a:rPr lang="en-US" sz="2100" kern="1200"/>
                <a:t>program components and implementation</a:t>
              </a:r>
            </a:p>
          </p:txBody>
        </p:sp>
        <p:sp>
          <p:nvSpPr>
            <p:cNvPr id="10" name="Freeform: Shape 9">
              <a:extLst>
                <a:ext uri="{FF2B5EF4-FFF2-40B4-BE49-F238E27FC236}">
                  <a16:creationId xmlns:a16="http://schemas.microsoft.com/office/drawing/2014/main" id="{F12CA2DD-DCF4-F4AF-E92E-4F890E098E26}"/>
                </a:ext>
              </a:extLst>
            </p:cNvPr>
            <p:cNvSpPr/>
            <p:nvPr/>
          </p:nvSpPr>
          <p:spPr>
            <a:xfrm>
              <a:off x="1020921" y="1342034"/>
              <a:ext cx="7892097" cy="619920"/>
            </a:xfrm>
            <a:custGeom>
              <a:avLst/>
              <a:gdLst>
                <a:gd name="connsiteX0" fmla="*/ 0 w 7892097"/>
                <a:gd name="connsiteY0" fmla="*/ 103322 h 619920"/>
                <a:gd name="connsiteX1" fmla="*/ 103322 w 7892097"/>
                <a:gd name="connsiteY1" fmla="*/ 0 h 619920"/>
                <a:gd name="connsiteX2" fmla="*/ 7788775 w 7892097"/>
                <a:gd name="connsiteY2" fmla="*/ 0 h 619920"/>
                <a:gd name="connsiteX3" fmla="*/ 7892097 w 7892097"/>
                <a:gd name="connsiteY3" fmla="*/ 103322 h 619920"/>
                <a:gd name="connsiteX4" fmla="*/ 7892097 w 7892097"/>
                <a:gd name="connsiteY4" fmla="*/ 516598 h 619920"/>
                <a:gd name="connsiteX5" fmla="*/ 7788775 w 7892097"/>
                <a:gd name="connsiteY5" fmla="*/ 619920 h 619920"/>
                <a:gd name="connsiteX6" fmla="*/ 103322 w 7892097"/>
                <a:gd name="connsiteY6" fmla="*/ 619920 h 619920"/>
                <a:gd name="connsiteX7" fmla="*/ 0 w 7892097"/>
                <a:gd name="connsiteY7" fmla="*/ 516598 h 619920"/>
                <a:gd name="connsiteX8" fmla="*/ 0 w 789209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97" h="619920">
                  <a:moveTo>
                    <a:pt x="0" y="103322"/>
                  </a:moveTo>
                  <a:cubicBezTo>
                    <a:pt x="0" y="46259"/>
                    <a:pt x="46259" y="0"/>
                    <a:pt x="103322" y="0"/>
                  </a:cubicBezTo>
                  <a:lnTo>
                    <a:pt x="7788775" y="0"/>
                  </a:lnTo>
                  <a:cubicBezTo>
                    <a:pt x="7845838" y="0"/>
                    <a:pt x="7892097" y="46259"/>
                    <a:pt x="7892097" y="103322"/>
                  </a:cubicBezTo>
                  <a:lnTo>
                    <a:pt x="7892097" y="516598"/>
                  </a:lnTo>
                  <a:cubicBezTo>
                    <a:pt x="7892097" y="573661"/>
                    <a:pt x="7845838" y="619920"/>
                    <a:pt x="7788775" y="619920"/>
                  </a:cubicBezTo>
                  <a:lnTo>
                    <a:pt x="103322" y="619920"/>
                  </a:lnTo>
                  <a:cubicBezTo>
                    <a:pt x="46259" y="619920"/>
                    <a:pt x="0" y="573661"/>
                    <a:pt x="0" y="516598"/>
                  </a:cubicBezTo>
                  <a:lnTo>
                    <a:pt x="0" y="103322"/>
                  </a:lnTo>
                  <a:close/>
                </a:path>
              </a:pathLst>
            </a:custGeom>
            <a:ln>
              <a:solidFill>
                <a:srgbClr val="063C5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564" tIns="30262" rIns="328564" bIns="30262" numCol="1" spcCol="1270" anchor="ctr" anchorCtr="0">
              <a:noAutofit/>
            </a:bodyPr>
            <a:lstStyle/>
            <a:p>
              <a:pPr defTabSz="933450">
                <a:lnSpc>
                  <a:spcPct val="90000"/>
                </a:lnSpc>
                <a:spcBef>
                  <a:spcPct val="0"/>
                </a:spcBef>
                <a:spcAft>
                  <a:spcPct val="35000"/>
                </a:spcAft>
              </a:pPr>
              <a:r>
                <a:rPr lang="en-US" sz="2100" b="1" kern="1200"/>
                <a:t>Formative Evaluation of Program </a:t>
              </a:r>
              <a:r>
                <a:rPr lang="en-US" sz="2100" b="1"/>
                <a:t>I</a:t>
              </a:r>
              <a:r>
                <a:rPr lang="en-US" sz="2100" b="1" kern="1200">
                  <a:solidFill>
                    <a:schemeClr val="bg1"/>
                  </a:solidFill>
                </a:rPr>
                <a:t>mplementation</a:t>
              </a:r>
              <a:endParaRPr lang="en-US" sz="2100" b="1" kern="1200"/>
            </a:p>
          </p:txBody>
        </p:sp>
        <p:sp>
          <p:nvSpPr>
            <p:cNvPr id="11" name="Rectangle: Rounded Corners 10">
              <a:extLst>
                <a:ext uri="{FF2B5EF4-FFF2-40B4-BE49-F238E27FC236}">
                  <a16:creationId xmlns:a16="http://schemas.microsoft.com/office/drawing/2014/main" id="{D91BFD68-D6C4-58BB-6E90-ABE35DCE7646}"/>
                </a:ext>
              </a:extLst>
            </p:cNvPr>
            <p:cNvSpPr/>
            <p:nvPr/>
          </p:nvSpPr>
          <p:spPr>
            <a:xfrm>
              <a:off x="457200" y="2968380"/>
              <a:ext cx="11274425" cy="1190700"/>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5021" tIns="384048" rIns="875021" bIns="182880" numCol="1" spcCol="1270" anchor="t" anchorCtr="0">
              <a:noAutofit/>
            </a:bodyPr>
            <a:lstStyle/>
            <a:p>
              <a:pPr marL="0" lvl="1" algn="l" defTabSz="933450" rtl="0">
                <a:lnSpc>
                  <a:spcPct val="90000"/>
                </a:lnSpc>
                <a:spcBef>
                  <a:spcPct val="0"/>
                </a:spcBef>
                <a:spcAft>
                  <a:spcPct val="15000"/>
                </a:spcAft>
              </a:pPr>
              <a:r>
                <a:rPr lang="en-US" sz="2100" kern="1200"/>
                <a:t>Purpose: To assess changes in gun violence and arrests associated with </a:t>
              </a:r>
              <a:r>
                <a:rPr lang="en-US" sz="2100" kern="1200">
                  <a:solidFill>
                    <a:srgbClr val="000000"/>
                  </a:solidFill>
                  <a:latin typeface="Calibri"/>
                </a:rPr>
                <a:t>HART and </a:t>
              </a:r>
              <a:r>
                <a:rPr lang="en-US" sz="2100" kern="1200">
                  <a:latin typeface="Calibri"/>
                </a:rPr>
                <a:t>RISE programming</a:t>
              </a:r>
              <a:endParaRPr lang="en-US" sz="2100" kern="1200"/>
            </a:p>
          </p:txBody>
        </p:sp>
        <p:sp>
          <p:nvSpPr>
            <p:cNvPr id="12" name="Freeform: Shape 11">
              <a:extLst>
                <a:ext uri="{FF2B5EF4-FFF2-40B4-BE49-F238E27FC236}">
                  <a16:creationId xmlns:a16="http://schemas.microsoft.com/office/drawing/2014/main" id="{AB04C805-8576-2C53-71DA-188C63965C60}"/>
                </a:ext>
              </a:extLst>
            </p:cNvPr>
            <p:cNvSpPr/>
            <p:nvPr/>
          </p:nvSpPr>
          <p:spPr>
            <a:xfrm>
              <a:off x="1020921" y="2658419"/>
              <a:ext cx="7892097" cy="619920"/>
            </a:xfrm>
            <a:custGeom>
              <a:avLst/>
              <a:gdLst>
                <a:gd name="connsiteX0" fmla="*/ 0 w 7892097"/>
                <a:gd name="connsiteY0" fmla="*/ 103322 h 619920"/>
                <a:gd name="connsiteX1" fmla="*/ 103322 w 7892097"/>
                <a:gd name="connsiteY1" fmla="*/ 0 h 619920"/>
                <a:gd name="connsiteX2" fmla="*/ 7788775 w 7892097"/>
                <a:gd name="connsiteY2" fmla="*/ 0 h 619920"/>
                <a:gd name="connsiteX3" fmla="*/ 7892097 w 7892097"/>
                <a:gd name="connsiteY3" fmla="*/ 103322 h 619920"/>
                <a:gd name="connsiteX4" fmla="*/ 7892097 w 7892097"/>
                <a:gd name="connsiteY4" fmla="*/ 516598 h 619920"/>
                <a:gd name="connsiteX5" fmla="*/ 7788775 w 7892097"/>
                <a:gd name="connsiteY5" fmla="*/ 619920 h 619920"/>
                <a:gd name="connsiteX6" fmla="*/ 103322 w 7892097"/>
                <a:gd name="connsiteY6" fmla="*/ 619920 h 619920"/>
                <a:gd name="connsiteX7" fmla="*/ 0 w 7892097"/>
                <a:gd name="connsiteY7" fmla="*/ 516598 h 619920"/>
                <a:gd name="connsiteX8" fmla="*/ 0 w 789209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97" h="619920">
                  <a:moveTo>
                    <a:pt x="0" y="103322"/>
                  </a:moveTo>
                  <a:cubicBezTo>
                    <a:pt x="0" y="46259"/>
                    <a:pt x="46259" y="0"/>
                    <a:pt x="103322" y="0"/>
                  </a:cubicBezTo>
                  <a:lnTo>
                    <a:pt x="7788775" y="0"/>
                  </a:lnTo>
                  <a:cubicBezTo>
                    <a:pt x="7845838" y="0"/>
                    <a:pt x="7892097" y="46259"/>
                    <a:pt x="7892097" y="103322"/>
                  </a:cubicBezTo>
                  <a:lnTo>
                    <a:pt x="7892097" y="516598"/>
                  </a:lnTo>
                  <a:cubicBezTo>
                    <a:pt x="7892097" y="573661"/>
                    <a:pt x="7845838" y="619920"/>
                    <a:pt x="7788775" y="619920"/>
                  </a:cubicBezTo>
                  <a:lnTo>
                    <a:pt x="103322" y="619920"/>
                  </a:lnTo>
                  <a:cubicBezTo>
                    <a:pt x="46259" y="619920"/>
                    <a:pt x="0" y="573661"/>
                    <a:pt x="0" y="516598"/>
                  </a:cubicBezTo>
                  <a:lnTo>
                    <a:pt x="0" y="103322"/>
                  </a:lnTo>
                  <a:close/>
                </a:path>
              </a:pathLst>
            </a:custGeom>
            <a:ln>
              <a:solidFill>
                <a:srgbClr val="063C5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564" tIns="30262" rIns="328564" bIns="30262" numCol="1" spcCol="1270" anchor="ctr" anchorCtr="0">
              <a:noAutofit/>
            </a:bodyPr>
            <a:lstStyle/>
            <a:p>
              <a:pPr marL="0" lvl="0" indent="0" algn="l" defTabSz="933450" rtl="0">
                <a:lnSpc>
                  <a:spcPct val="90000"/>
                </a:lnSpc>
                <a:spcBef>
                  <a:spcPct val="0"/>
                </a:spcBef>
                <a:spcAft>
                  <a:spcPct val="35000"/>
                </a:spcAft>
                <a:buNone/>
              </a:pPr>
              <a:r>
                <a:rPr lang="en-US" sz="2100" b="1" kern="1200">
                  <a:solidFill>
                    <a:schemeClr val="bg1"/>
                  </a:solidFill>
                </a:rPr>
                <a:t>Summative Evaluation of Program </a:t>
              </a:r>
              <a:r>
                <a:rPr lang="en-US" sz="2100" b="1">
                  <a:solidFill>
                    <a:schemeClr val="bg1"/>
                  </a:solidFill>
                </a:rPr>
                <a:t>I</a:t>
              </a:r>
              <a:r>
                <a:rPr lang="en-US" sz="2100" b="1" kern="1200">
                  <a:solidFill>
                    <a:schemeClr val="bg1"/>
                  </a:solidFill>
                </a:rPr>
                <a:t>mpact</a:t>
              </a:r>
            </a:p>
          </p:txBody>
        </p:sp>
        <p:sp>
          <p:nvSpPr>
            <p:cNvPr id="13" name="Rectangle: Rounded Corners 12">
              <a:extLst>
                <a:ext uri="{FF2B5EF4-FFF2-40B4-BE49-F238E27FC236}">
                  <a16:creationId xmlns:a16="http://schemas.microsoft.com/office/drawing/2014/main" id="{4C81A98E-FCA1-2789-A98B-4B7C704D9B2A}"/>
                </a:ext>
              </a:extLst>
            </p:cNvPr>
            <p:cNvSpPr/>
            <p:nvPr/>
          </p:nvSpPr>
          <p:spPr>
            <a:xfrm>
              <a:off x="457200" y="4582440"/>
              <a:ext cx="11274425" cy="1190700"/>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5021" tIns="384048" rIns="875021" bIns="182880" numCol="1" spcCol="1270" anchor="t" anchorCtr="0">
              <a:noAutofit/>
            </a:bodyPr>
            <a:lstStyle/>
            <a:p>
              <a:pPr marL="0" lvl="1" algn="l" defTabSz="933450" rtl="0">
                <a:lnSpc>
                  <a:spcPct val="90000"/>
                </a:lnSpc>
                <a:spcBef>
                  <a:spcPct val="0"/>
                </a:spcBef>
                <a:spcAft>
                  <a:spcPct val="15000"/>
                </a:spcAft>
              </a:pPr>
              <a:r>
                <a:rPr lang="en-US" sz="2100" kern="1200"/>
                <a:t>Purpose: To understand </a:t>
              </a:r>
              <a:r>
                <a:rPr lang="en-US" sz="2100" kern="1200">
                  <a:solidFill>
                    <a:srgbClr val="000000"/>
                  </a:solidFill>
                  <a:latin typeface="Calibri"/>
                </a:rPr>
                <a:t>HART alternative first responder program and RISE gun violence </a:t>
              </a:r>
              <a:r>
                <a:rPr lang="en-US" sz="2100" kern="1200">
                  <a:latin typeface="Calibri"/>
                </a:rPr>
                <a:t>interrupters program</a:t>
              </a:r>
              <a:r>
                <a:rPr lang="en-US" sz="2100" kern="1200"/>
                <a:t> costs and cost to outcomes</a:t>
              </a:r>
            </a:p>
          </p:txBody>
        </p:sp>
        <p:sp>
          <p:nvSpPr>
            <p:cNvPr id="14" name="Freeform: Shape 13">
              <a:extLst>
                <a:ext uri="{FF2B5EF4-FFF2-40B4-BE49-F238E27FC236}">
                  <a16:creationId xmlns:a16="http://schemas.microsoft.com/office/drawing/2014/main" id="{825B262E-7C16-0BA3-A0D2-11144A810B4B}"/>
                </a:ext>
              </a:extLst>
            </p:cNvPr>
            <p:cNvSpPr/>
            <p:nvPr/>
          </p:nvSpPr>
          <p:spPr>
            <a:xfrm>
              <a:off x="1020921" y="4272480"/>
              <a:ext cx="7892097" cy="619920"/>
            </a:xfrm>
            <a:custGeom>
              <a:avLst/>
              <a:gdLst>
                <a:gd name="connsiteX0" fmla="*/ 0 w 7892097"/>
                <a:gd name="connsiteY0" fmla="*/ 103322 h 619920"/>
                <a:gd name="connsiteX1" fmla="*/ 103322 w 7892097"/>
                <a:gd name="connsiteY1" fmla="*/ 0 h 619920"/>
                <a:gd name="connsiteX2" fmla="*/ 7788775 w 7892097"/>
                <a:gd name="connsiteY2" fmla="*/ 0 h 619920"/>
                <a:gd name="connsiteX3" fmla="*/ 7892097 w 7892097"/>
                <a:gd name="connsiteY3" fmla="*/ 103322 h 619920"/>
                <a:gd name="connsiteX4" fmla="*/ 7892097 w 7892097"/>
                <a:gd name="connsiteY4" fmla="*/ 516598 h 619920"/>
                <a:gd name="connsiteX5" fmla="*/ 7788775 w 7892097"/>
                <a:gd name="connsiteY5" fmla="*/ 619920 h 619920"/>
                <a:gd name="connsiteX6" fmla="*/ 103322 w 7892097"/>
                <a:gd name="connsiteY6" fmla="*/ 619920 h 619920"/>
                <a:gd name="connsiteX7" fmla="*/ 0 w 7892097"/>
                <a:gd name="connsiteY7" fmla="*/ 516598 h 619920"/>
                <a:gd name="connsiteX8" fmla="*/ 0 w 789209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2097" h="619920">
                  <a:moveTo>
                    <a:pt x="0" y="103322"/>
                  </a:moveTo>
                  <a:cubicBezTo>
                    <a:pt x="0" y="46259"/>
                    <a:pt x="46259" y="0"/>
                    <a:pt x="103322" y="0"/>
                  </a:cubicBezTo>
                  <a:lnTo>
                    <a:pt x="7788775" y="0"/>
                  </a:lnTo>
                  <a:cubicBezTo>
                    <a:pt x="7845838" y="0"/>
                    <a:pt x="7892097" y="46259"/>
                    <a:pt x="7892097" y="103322"/>
                  </a:cubicBezTo>
                  <a:lnTo>
                    <a:pt x="7892097" y="516598"/>
                  </a:lnTo>
                  <a:cubicBezTo>
                    <a:pt x="7892097" y="573661"/>
                    <a:pt x="7845838" y="619920"/>
                    <a:pt x="7788775" y="619920"/>
                  </a:cubicBezTo>
                  <a:lnTo>
                    <a:pt x="103322" y="619920"/>
                  </a:lnTo>
                  <a:cubicBezTo>
                    <a:pt x="46259" y="619920"/>
                    <a:pt x="0" y="573661"/>
                    <a:pt x="0" y="516598"/>
                  </a:cubicBezTo>
                  <a:lnTo>
                    <a:pt x="0" y="103322"/>
                  </a:lnTo>
                  <a:close/>
                </a:path>
              </a:pathLst>
            </a:custGeom>
            <a:ln>
              <a:solidFill>
                <a:srgbClr val="063C5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564" tIns="30262" rIns="328564" bIns="30262" numCol="1" spcCol="1270" anchor="ctr" anchorCtr="0">
              <a:noAutofit/>
            </a:bodyPr>
            <a:lstStyle/>
            <a:p>
              <a:pPr marL="0" lvl="0" indent="0" algn="l" defTabSz="933450" rtl="0">
                <a:lnSpc>
                  <a:spcPct val="90000"/>
                </a:lnSpc>
                <a:spcBef>
                  <a:spcPct val="0"/>
                </a:spcBef>
                <a:spcAft>
                  <a:spcPct val="35000"/>
                </a:spcAft>
                <a:buNone/>
              </a:pPr>
              <a:r>
                <a:rPr lang="en-US" sz="2100" b="1" kern="1200"/>
                <a:t>Cost Evaluation</a:t>
              </a:r>
            </a:p>
          </p:txBody>
        </p:sp>
      </p:grpSp>
      <p:sp>
        <p:nvSpPr>
          <p:cNvPr id="5" name="Slide Number Placeholder 4">
            <a:extLst>
              <a:ext uri="{FF2B5EF4-FFF2-40B4-BE49-F238E27FC236}">
                <a16:creationId xmlns:a16="http://schemas.microsoft.com/office/drawing/2014/main" id="{FF9FA55C-3475-E8FB-451D-FB86825C8A97}"/>
              </a:ext>
            </a:extLst>
          </p:cNvPr>
          <p:cNvSpPr>
            <a:spLocks noGrp="1"/>
          </p:cNvSpPr>
          <p:nvPr>
            <p:ph type="sldNum" sz="quarter" idx="18"/>
          </p:nvPr>
        </p:nvSpPr>
        <p:spPr/>
        <p:txBody>
          <a:bodyPr/>
          <a:lstStyle/>
          <a:p>
            <a:fld id="{7E1341B0-7904-4148-9082-6535FE1E4D20}" type="slidenum">
              <a:rPr lang="en-US" smtClean="0"/>
              <a:pPr/>
              <a:t>6</a:t>
            </a:fld>
            <a:endParaRPr lang="en-US"/>
          </a:p>
        </p:txBody>
      </p:sp>
      <p:grpSp>
        <p:nvGrpSpPr>
          <p:cNvPr id="3" name="Group 2">
            <a:extLst>
              <a:ext uri="{FF2B5EF4-FFF2-40B4-BE49-F238E27FC236}">
                <a16:creationId xmlns:a16="http://schemas.microsoft.com/office/drawing/2014/main" id="{DC71EFD8-E050-7CBC-6A5E-FE42ADDEEA48}"/>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70FA73E1-7AB4-EB9C-5E52-0898FAEDEFB1}"/>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Description automatically generated">
              <a:extLst>
                <a:ext uri="{FF2B5EF4-FFF2-40B4-BE49-F238E27FC236}">
                  <a16:creationId xmlns:a16="http://schemas.microsoft.com/office/drawing/2014/main" id="{F7B07F4C-FDAD-EBFF-751D-00BCB191FE1D}"/>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34500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28F7-C823-B096-A56E-FEA25694EDFC}"/>
              </a:ext>
            </a:extLst>
          </p:cNvPr>
          <p:cNvSpPr>
            <a:spLocks noGrp="1"/>
          </p:cNvSpPr>
          <p:nvPr>
            <p:ph type="ctrTitle"/>
          </p:nvPr>
        </p:nvSpPr>
        <p:spPr/>
        <p:txBody>
          <a:bodyPr/>
          <a:lstStyle/>
          <a:p>
            <a:r>
              <a:rPr lang="en-US"/>
              <a:t>Formative Evaluation of Program Implementation</a:t>
            </a:r>
          </a:p>
        </p:txBody>
      </p:sp>
      <p:sp>
        <p:nvSpPr>
          <p:cNvPr id="3" name="Subtitle 2">
            <a:extLst>
              <a:ext uri="{FF2B5EF4-FFF2-40B4-BE49-F238E27FC236}">
                <a16:creationId xmlns:a16="http://schemas.microsoft.com/office/drawing/2014/main" id="{474490AC-371B-5975-5D36-29C607F4FD6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F74417-66FD-AD7E-A10B-06C209A9FD49}"/>
              </a:ext>
            </a:extLst>
          </p:cNvPr>
          <p:cNvSpPr>
            <a:spLocks noGrp="1"/>
          </p:cNvSpPr>
          <p:nvPr>
            <p:ph type="sldNum" sz="quarter" idx="10"/>
          </p:nvPr>
        </p:nvSpPr>
        <p:spPr/>
        <p:txBody>
          <a:bodyPr/>
          <a:lstStyle/>
          <a:p>
            <a:fld id="{7E1341B0-7904-4148-9082-6535FE1E4D20}" type="slidenum">
              <a:rPr lang="en-US" smtClean="0"/>
              <a:pPr/>
              <a:t>7</a:t>
            </a:fld>
            <a:endParaRPr lang="en-US"/>
          </a:p>
        </p:txBody>
      </p:sp>
      <p:grpSp>
        <p:nvGrpSpPr>
          <p:cNvPr id="8" name="Group 7">
            <a:extLst>
              <a:ext uri="{FF2B5EF4-FFF2-40B4-BE49-F238E27FC236}">
                <a16:creationId xmlns:a16="http://schemas.microsoft.com/office/drawing/2014/main" id="{C17B1EB1-7655-D944-8EFC-87C64B316404}"/>
              </a:ext>
            </a:extLst>
          </p:cNvPr>
          <p:cNvGrpSpPr/>
          <p:nvPr/>
        </p:nvGrpSpPr>
        <p:grpSpPr>
          <a:xfrm>
            <a:off x="8341905" y="83975"/>
            <a:ext cx="1467524" cy="1275886"/>
            <a:chOff x="7961660" y="244707"/>
            <a:chExt cx="1467524" cy="1275886"/>
          </a:xfrm>
        </p:grpSpPr>
        <p:sp>
          <p:nvSpPr>
            <p:cNvPr id="9" name="Rectangle 8">
              <a:extLst>
                <a:ext uri="{FF2B5EF4-FFF2-40B4-BE49-F238E27FC236}">
                  <a16:creationId xmlns:a16="http://schemas.microsoft.com/office/drawing/2014/main" id="{DEAAD447-5AE6-0073-F63F-F71FD8E66409}"/>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text&#10;&#10;Description automatically generated">
              <a:extLst>
                <a:ext uri="{FF2B5EF4-FFF2-40B4-BE49-F238E27FC236}">
                  <a16:creationId xmlns:a16="http://schemas.microsoft.com/office/drawing/2014/main" id="{9B61E8C9-CF81-B1E5-1A2B-C4A5F5B76F05}"/>
                </a:ext>
              </a:extLst>
            </p:cNvPr>
            <p:cNvPicPr>
              <a:picLocks noChangeAspect="1"/>
            </p:cNvPicPr>
            <p:nvPr/>
          </p:nvPicPr>
          <p:blipFill rotWithShape="1">
            <a:blip r:embed="rId3"/>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198222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asmine Olivier-McGregor | American Institutes for Research">
            <a:extLst>
              <a:ext uri="{FF2B5EF4-FFF2-40B4-BE49-F238E27FC236}">
                <a16:creationId xmlns:a16="http://schemas.microsoft.com/office/drawing/2014/main" id="{1BDE62E7-A422-3064-D813-6434DC2D6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2405"/>
          <a:stretch/>
        </p:blipFill>
        <p:spPr bwMode="auto">
          <a:xfrm>
            <a:off x="1" y="4"/>
            <a:ext cx="5638801" cy="6208111"/>
          </a:xfrm>
          <a:prstGeom prst="rect">
            <a:avLst/>
          </a:prstGeom>
          <a:solidFill>
            <a:srgbClr val="FFFFFF"/>
          </a:solidFill>
        </p:spPr>
      </p:pic>
      <p:sp>
        <p:nvSpPr>
          <p:cNvPr id="1031" name="Title 2">
            <a:extLst>
              <a:ext uri="{FF2B5EF4-FFF2-40B4-BE49-F238E27FC236}">
                <a16:creationId xmlns:a16="http://schemas.microsoft.com/office/drawing/2014/main" id="{173C02E5-47A2-5BA5-4F0C-3627CCE656DE}"/>
              </a:ext>
            </a:extLst>
          </p:cNvPr>
          <p:cNvSpPr>
            <a:spLocks noGrp="1"/>
          </p:cNvSpPr>
          <p:nvPr>
            <p:ph type="title"/>
          </p:nvPr>
        </p:nvSpPr>
        <p:spPr>
          <a:xfrm>
            <a:off x="5749914" y="-1720"/>
            <a:ext cx="5638801" cy="1051560"/>
          </a:xfrm>
        </p:spPr>
        <p:txBody>
          <a:bodyPr anchor="b">
            <a:normAutofit/>
          </a:bodyPr>
          <a:lstStyle/>
          <a:p>
            <a:r>
              <a:rPr lang="en-US"/>
              <a:t>Dr. Jasmine Olivier-McGregor</a:t>
            </a:r>
          </a:p>
        </p:txBody>
      </p:sp>
      <p:sp>
        <p:nvSpPr>
          <p:cNvPr id="3081" name="Text Placeholder 3">
            <a:extLst>
              <a:ext uri="{FF2B5EF4-FFF2-40B4-BE49-F238E27FC236}">
                <a16:creationId xmlns:a16="http://schemas.microsoft.com/office/drawing/2014/main" id="{C4A98F14-F20F-8C15-4D69-ACC01786146A}"/>
              </a:ext>
            </a:extLst>
          </p:cNvPr>
          <p:cNvSpPr>
            <a:spLocks noGrp="1"/>
          </p:cNvSpPr>
          <p:nvPr>
            <p:ph type="body" sz="quarter" idx="20"/>
          </p:nvPr>
        </p:nvSpPr>
        <p:spPr>
          <a:xfrm>
            <a:off x="5749914" y="1176375"/>
            <a:ext cx="1595439" cy="52388"/>
          </a:xfrm>
        </p:spPr>
        <p:txBody>
          <a:bodyPr/>
          <a:lstStyle/>
          <a:p>
            <a:endParaRPr lang="en-US"/>
          </a:p>
        </p:txBody>
      </p:sp>
      <p:sp>
        <p:nvSpPr>
          <p:cNvPr id="1035" name="Content Placeholder 4">
            <a:extLst>
              <a:ext uri="{FF2B5EF4-FFF2-40B4-BE49-F238E27FC236}">
                <a16:creationId xmlns:a16="http://schemas.microsoft.com/office/drawing/2014/main" id="{AAEBE4BB-6A8B-3AE2-9C31-73FF45D96929}"/>
              </a:ext>
            </a:extLst>
          </p:cNvPr>
          <p:cNvSpPr>
            <a:spLocks noGrp="1"/>
          </p:cNvSpPr>
          <p:nvPr>
            <p:ph sz="quarter" idx="19"/>
          </p:nvPr>
        </p:nvSpPr>
        <p:spPr>
          <a:xfrm>
            <a:off x="5749914" y="1228763"/>
            <a:ext cx="6442085" cy="5015457"/>
          </a:xfrm>
        </p:spPr>
        <p:txBody>
          <a:bodyPr vert="horz" lIns="0" tIns="0" rIns="0" bIns="0" rtlCol="0" anchor="t">
            <a:noAutofit/>
          </a:bodyPr>
          <a:lstStyle/>
          <a:p>
            <a:r>
              <a:rPr lang="en-US" sz="1600">
                <a:cs typeface="Arial"/>
              </a:rPr>
              <a:t>AIR Researcher</a:t>
            </a:r>
            <a:endParaRPr lang="en-US" sz="1600">
              <a:ea typeface="Calibri"/>
              <a:cs typeface="Arial"/>
            </a:endParaRPr>
          </a:p>
          <a:p>
            <a:r>
              <a:rPr lang="en-US" sz="1600" b="1">
                <a:cs typeface="Arial"/>
              </a:rPr>
              <a:t>Training: </a:t>
            </a:r>
            <a:r>
              <a:rPr lang="en-US" sz="1600">
                <a:cs typeface="Arial"/>
              </a:rPr>
              <a:t>Sociology</a:t>
            </a:r>
            <a:endParaRPr lang="en-US" sz="1600">
              <a:ea typeface="Calibri"/>
            </a:endParaRPr>
          </a:p>
          <a:p>
            <a:r>
              <a:rPr lang="en-US" sz="1600" b="1">
                <a:cs typeface="Calibri"/>
              </a:rPr>
              <a:t>Research Interests/Expertise:</a:t>
            </a:r>
            <a:endParaRPr lang="en-US" sz="1600" b="1">
              <a:solidFill>
                <a:srgbClr val="000000"/>
              </a:solidFill>
              <a:ea typeface="Calibri"/>
              <a:cs typeface="Calibri"/>
            </a:endParaRPr>
          </a:p>
          <a:p>
            <a:pPr lvl="1"/>
            <a:r>
              <a:rPr lang="en-US" sz="1600">
                <a:cs typeface="Arial"/>
              </a:rPr>
              <a:t>Community-Based Public Safety Alternatives </a:t>
            </a:r>
            <a:endParaRPr lang="en-US" sz="1600">
              <a:ea typeface="Calibri"/>
              <a:cs typeface="Arial"/>
            </a:endParaRPr>
          </a:p>
          <a:p>
            <a:pPr lvl="1"/>
            <a:r>
              <a:rPr lang="en-US" sz="1600">
                <a:cs typeface="Arial"/>
              </a:rPr>
              <a:t>Qualitative methods and Community Participatory Approaches</a:t>
            </a:r>
            <a:endParaRPr lang="en-US" sz="1600">
              <a:ea typeface="Calibri"/>
              <a:cs typeface="Arial"/>
            </a:endParaRPr>
          </a:p>
          <a:p>
            <a:r>
              <a:rPr lang="en-US" sz="1600" b="1">
                <a:cs typeface="Calibri"/>
              </a:rPr>
              <a:t>Relevant Experience:</a:t>
            </a:r>
            <a:endParaRPr lang="en-US" sz="1600" b="1">
              <a:ea typeface="Calibri"/>
              <a:cs typeface="Arial"/>
            </a:endParaRPr>
          </a:p>
          <a:p>
            <a:pPr lvl="1"/>
            <a:r>
              <a:rPr lang="en-US" sz="1600">
                <a:solidFill>
                  <a:schemeClr val="tx1"/>
                </a:solidFill>
                <a:cs typeface="Arial"/>
              </a:rPr>
              <a:t>Implementation evaluation lead for community violence intervention project </a:t>
            </a:r>
          </a:p>
          <a:p>
            <a:pPr lvl="2"/>
            <a:r>
              <a:rPr lang="en-US" sz="1600">
                <a:solidFill>
                  <a:schemeClr val="tx1"/>
                </a:solidFill>
                <a:cs typeface="Arial"/>
              </a:rPr>
              <a:t>Coalition to Advance Public Safety Initiative</a:t>
            </a:r>
          </a:p>
          <a:p>
            <a:pPr lvl="2"/>
            <a:r>
              <a:rPr lang="en-US" sz="1600"/>
              <a:t>Indy Peace Fellowship Credible Messenger Mentoring Evaluation </a:t>
            </a:r>
          </a:p>
          <a:p>
            <a:pPr lvl="1"/>
            <a:r>
              <a:rPr lang="en-US" sz="1600">
                <a:cs typeface="Arial"/>
              </a:rPr>
              <a:t>Evaluation Lead for city-wide public safety and justice project:</a:t>
            </a:r>
          </a:p>
          <a:p>
            <a:pPr lvl="2"/>
            <a:r>
              <a:rPr lang="en-US" sz="1600">
                <a:solidFill>
                  <a:schemeClr val="tx1"/>
                </a:solidFill>
                <a:latin typeface="Calibri"/>
                <a:ea typeface="Roboto"/>
                <a:cs typeface="Roboto"/>
              </a:rPr>
              <a:t>Neighborhood Opportunity and Accountability Board </a:t>
            </a:r>
            <a:endParaRPr lang="en-US" sz="1600">
              <a:solidFill>
                <a:schemeClr val="tx1"/>
              </a:solidFill>
              <a:ea typeface="Calibri"/>
              <a:cs typeface="Arial"/>
            </a:endParaRPr>
          </a:p>
          <a:p>
            <a:pPr lvl="1"/>
            <a:r>
              <a:rPr lang="en-US" sz="1600">
                <a:cs typeface="Arial"/>
              </a:rPr>
              <a:t>Evaluation Lead for Multi-Site Alternative First Response Collective</a:t>
            </a:r>
            <a:endParaRPr lang="en-US" sz="1600">
              <a:ea typeface="Calibri"/>
            </a:endParaRPr>
          </a:p>
        </p:txBody>
      </p:sp>
      <p:sp>
        <p:nvSpPr>
          <p:cNvPr id="5" name="Slide Number Placeholder 4">
            <a:extLst>
              <a:ext uri="{FF2B5EF4-FFF2-40B4-BE49-F238E27FC236}">
                <a16:creationId xmlns:a16="http://schemas.microsoft.com/office/drawing/2014/main" id="{5F3CA628-857A-7AFA-5DC6-712BB8D09A19}"/>
              </a:ext>
            </a:extLst>
          </p:cNvPr>
          <p:cNvSpPr>
            <a:spLocks noGrp="1"/>
          </p:cNvSpPr>
          <p:nvPr>
            <p:ph type="sldNum" sz="quarter" idx="21"/>
          </p:nvPr>
        </p:nvSpPr>
        <p:spPr>
          <a:xfrm>
            <a:off x="457203" y="6422601"/>
            <a:ext cx="243015" cy="246221"/>
          </a:xfrm>
        </p:spPr>
        <p:txBody>
          <a:bodyPr wrap="none" anchor="b">
            <a:normAutofit/>
          </a:bodyPr>
          <a:lstStyle/>
          <a:p>
            <a:pPr>
              <a:spcAft>
                <a:spcPts val="600"/>
              </a:spcAft>
            </a:pPr>
            <a:fld id="{7E1341B0-7904-4148-9082-6535FE1E4D20}" type="slidenum">
              <a:rPr lang="en-US" smtClean="0"/>
              <a:pPr>
                <a:spcAft>
                  <a:spcPts val="600"/>
                </a:spcAft>
              </a:pPr>
              <a:t>8</a:t>
            </a:fld>
            <a:endParaRPr lang="en-US"/>
          </a:p>
        </p:txBody>
      </p:sp>
      <p:grpSp>
        <p:nvGrpSpPr>
          <p:cNvPr id="2" name="Group 1">
            <a:extLst>
              <a:ext uri="{FF2B5EF4-FFF2-40B4-BE49-F238E27FC236}">
                <a16:creationId xmlns:a16="http://schemas.microsoft.com/office/drawing/2014/main" id="{D239AFF5-31F4-2CD5-882F-784151D9D885}"/>
              </a:ext>
            </a:extLst>
          </p:cNvPr>
          <p:cNvGrpSpPr/>
          <p:nvPr/>
        </p:nvGrpSpPr>
        <p:grpSpPr>
          <a:xfrm>
            <a:off x="9428324" y="6144604"/>
            <a:ext cx="837844" cy="723888"/>
            <a:chOff x="7961660" y="244707"/>
            <a:chExt cx="1467524" cy="1275886"/>
          </a:xfrm>
        </p:grpSpPr>
        <p:sp>
          <p:nvSpPr>
            <p:cNvPr id="3" name="Rectangle 2">
              <a:extLst>
                <a:ext uri="{FF2B5EF4-FFF2-40B4-BE49-F238E27FC236}">
                  <a16:creationId xmlns:a16="http://schemas.microsoft.com/office/drawing/2014/main" id="{615F3DD6-AC49-D53F-83BD-09C6EE83D6A5}"/>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EAA17709-6AFD-B66E-C801-47B82514D7AE}"/>
                </a:ext>
              </a:extLst>
            </p:cNvPr>
            <p:cNvPicPr>
              <a:picLocks noChangeAspect="1"/>
            </p:cNvPicPr>
            <p:nvPr/>
          </p:nvPicPr>
          <p:blipFill rotWithShape="1">
            <a:blip r:embed="rId4"/>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248122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06C2-36C7-65AF-AE23-942C72B212BC}"/>
              </a:ext>
            </a:extLst>
          </p:cNvPr>
          <p:cNvSpPr>
            <a:spLocks noGrp="1"/>
          </p:cNvSpPr>
          <p:nvPr>
            <p:ph type="title"/>
          </p:nvPr>
        </p:nvSpPr>
        <p:spPr/>
        <p:txBody>
          <a:bodyPr/>
          <a:lstStyle/>
          <a:p>
            <a:r>
              <a:rPr lang="en-US">
                <a:ea typeface="Calibri"/>
                <a:cs typeface="Calibri"/>
              </a:rPr>
              <a:t>Formative Evaluation Research Questions</a:t>
            </a:r>
            <a:endParaRPr lang="en-US"/>
          </a:p>
        </p:txBody>
      </p:sp>
      <p:graphicFrame>
        <p:nvGraphicFramePr>
          <p:cNvPr id="6" name="Content Placeholder 5">
            <a:extLst>
              <a:ext uri="{FF2B5EF4-FFF2-40B4-BE49-F238E27FC236}">
                <a16:creationId xmlns:a16="http://schemas.microsoft.com/office/drawing/2014/main" id="{167D2136-594A-4C27-220A-0473412CF758}"/>
              </a:ext>
            </a:extLst>
          </p:cNvPr>
          <p:cNvGraphicFramePr>
            <a:graphicFrameLocks noGrp="1"/>
          </p:cNvGraphicFramePr>
          <p:nvPr>
            <p:ph sz="quarter" idx="17"/>
            <p:extLst>
              <p:ext uri="{D42A27DB-BD31-4B8C-83A1-F6EECF244321}">
                <p14:modId xmlns:p14="http://schemas.microsoft.com/office/powerpoint/2010/main" val="2864926495"/>
              </p:ext>
            </p:extLst>
          </p:nvPr>
        </p:nvGraphicFramePr>
        <p:xfrm>
          <a:off x="457203" y="1893040"/>
          <a:ext cx="11274552" cy="2849880"/>
        </p:xfrm>
        <a:graphic>
          <a:graphicData uri="http://schemas.openxmlformats.org/drawingml/2006/table">
            <a:tbl>
              <a:tblPr firstRow="1" bandRow="1">
                <a:tableStyleId>{577794B7-0F68-450A-8CF4-2D9CDB5CE098}</a:tableStyleId>
              </a:tblPr>
              <a:tblGrid>
                <a:gridCol w="6925056">
                  <a:extLst>
                    <a:ext uri="{9D8B030D-6E8A-4147-A177-3AD203B41FA5}">
                      <a16:colId xmlns:a16="http://schemas.microsoft.com/office/drawing/2014/main" val="3703939779"/>
                    </a:ext>
                  </a:extLst>
                </a:gridCol>
                <a:gridCol w="4349496">
                  <a:extLst>
                    <a:ext uri="{9D8B030D-6E8A-4147-A177-3AD203B41FA5}">
                      <a16:colId xmlns:a16="http://schemas.microsoft.com/office/drawing/2014/main" val="748834977"/>
                    </a:ext>
                  </a:extLst>
                </a:gridCol>
              </a:tblGrid>
              <a:tr h="364593">
                <a:tc>
                  <a:txBody>
                    <a:bodyPr/>
                    <a:lstStyle/>
                    <a:p>
                      <a:r>
                        <a:rPr lang="en-US" sz="2000"/>
                        <a:t>Research Questions</a:t>
                      </a:r>
                    </a:p>
                  </a:txBody>
                  <a:tcPr/>
                </a:tc>
                <a:tc>
                  <a:txBody>
                    <a:bodyPr/>
                    <a:lstStyle/>
                    <a:p>
                      <a:pPr lvl="0">
                        <a:buNone/>
                      </a:pPr>
                      <a:r>
                        <a:rPr lang="en-US" sz="2000" b="1" i="0" u="none" strike="noStrike" noProof="0">
                          <a:solidFill>
                            <a:srgbClr val="FFFFFF"/>
                          </a:solidFill>
                          <a:latin typeface="Calibri"/>
                        </a:rPr>
                        <a:t>Sample</a:t>
                      </a:r>
                      <a:endParaRPr lang="en-US" sz="2000"/>
                    </a:p>
                  </a:txBody>
                  <a:tcPr/>
                </a:tc>
                <a:extLst>
                  <a:ext uri="{0D108BD9-81ED-4DB2-BD59-A6C34878D82A}">
                    <a16:rowId xmlns:a16="http://schemas.microsoft.com/office/drawing/2014/main" val="3856576329"/>
                  </a:ext>
                </a:extLst>
              </a:tr>
              <a:tr h="2141041">
                <a:tc>
                  <a:txBody>
                    <a:bodyPr/>
                    <a:lstStyle/>
                    <a:p>
                      <a:pPr lvl="1">
                        <a:spcBef>
                          <a:spcPts val="1800"/>
                        </a:spcBef>
                        <a:buNone/>
                      </a:pPr>
                      <a:r>
                        <a:rPr lang="en-US" sz="2000" b="0" i="0" u="none" strike="noStrike" noProof="0">
                          <a:solidFill>
                            <a:srgbClr val="1C252D"/>
                          </a:solidFill>
                          <a:latin typeface="Calibri"/>
                        </a:rPr>
                        <a:t>1a. What are the HART and RISE program core components? </a:t>
                      </a:r>
                      <a:endParaRPr lang="en-US" sz="2000" b="0" i="0" u="none" strike="sngStrike" noProof="0">
                        <a:solidFill>
                          <a:srgbClr val="1C252D"/>
                        </a:solidFill>
                        <a:latin typeface="Calibri"/>
                      </a:endParaRPr>
                    </a:p>
                    <a:p>
                      <a:pPr lvl="1" algn="l">
                        <a:lnSpc>
                          <a:spcPct val="100000"/>
                        </a:lnSpc>
                        <a:spcBef>
                          <a:spcPts val="1800"/>
                        </a:spcBef>
                        <a:spcAft>
                          <a:spcPts val="0"/>
                        </a:spcAft>
                        <a:buNone/>
                      </a:pPr>
                      <a:r>
                        <a:rPr lang="en-US" sz="2000" b="0" i="0" u="none" strike="noStrike" noProof="0">
                          <a:solidFill>
                            <a:srgbClr val="1C252D"/>
                          </a:solidFill>
                          <a:latin typeface="Calibri"/>
                        </a:rPr>
                        <a:t>1b. How are the HART and RISE core components implemented?  </a:t>
                      </a:r>
                      <a:endParaRPr lang="en-US" sz="2000" b="0" i="0" u="none" strike="sngStrike" noProof="0">
                        <a:solidFill>
                          <a:srgbClr val="1C252D"/>
                        </a:solidFill>
                        <a:latin typeface="Calibri"/>
                      </a:endParaRPr>
                    </a:p>
                    <a:p>
                      <a:pPr lvl="1" algn="l">
                        <a:lnSpc>
                          <a:spcPct val="100000"/>
                        </a:lnSpc>
                        <a:spcBef>
                          <a:spcPts val="1800"/>
                        </a:spcBef>
                        <a:spcAft>
                          <a:spcPts val="0"/>
                        </a:spcAft>
                        <a:buNone/>
                      </a:pPr>
                      <a:r>
                        <a:rPr lang="en-US" sz="2000" b="0" i="0" u="none" strike="noStrike" noProof="0">
                          <a:solidFill>
                            <a:srgbClr val="1C252D"/>
                          </a:solidFill>
                          <a:latin typeface="Calibri"/>
                        </a:rPr>
                        <a:t>1c. What are implementation facilitators and barriers? </a:t>
                      </a:r>
                      <a:endParaRPr lang="en-US" sz="2000" b="0" i="0" u="none" strike="sngStrike" noProof="0">
                        <a:solidFill>
                          <a:srgbClr val="1C252D"/>
                        </a:solidFill>
                        <a:latin typeface="Calibri"/>
                      </a:endParaRPr>
                    </a:p>
                    <a:p>
                      <a:pPr lvl="1">
                        <a:spcBef>
                          <a:spcPts val="1800"/>
                        </a:spcBef>
                        <a:buNone/>
                      </a:pPr>
                      <a:r>
                        <a:rPr lang="en-US" sz="2000" b="0" i="0" u="none" strike="noStrike" noProof="0">
                          <a:solidFill>
                            <a:srgbClr val="1C252D"/>
                          </a:solidFill>
                          <a:latin typeface="Calibri"/>
                        </a:rPr>
                        <a:t>1d. What are client perceptions of the HART and RISE programs?</a:t>
                      </a:r>
                      <a:endParaRPr lang="en-US" sz="2000" b="0" i="0" u="none" strike="sngStrike" noProof="0">
                        <a:solidFill>
                          <a:srgbClr val="1C252D"/>
                        </a:solidFill>
                        <a:latin typeface="Calibri"/>
                      </a:endParaRPr>
                    </a:p>
                    <a:p>
                      <a:pPr marL="640080" lvl="1" indent="-182880">
                        <a:spcBef>
                          <a:spcPts val="600"/>
                        </a:spcBef>
                        <a:buFont typeface="Times New Roman" panose="02020603050405020304" pitchFamily="18" charset="0"/>
                        <a:buChar char="̶"/>
                      </a:pPr>
                      <a:r>
                        <a:rPr lang="en-US" sz="2000" b="0" i="1" u="none" strike="noStrike" noProof="0">
                          <a:solidFill>
                            <a:srgbClr val="1C252D"/>
                          </a:solidFill>
                          <a:latin typeface="Calibri"/>
                        </a:rPr>
                        <a:t>What are perceived program benefits? </a:t>
                      </a:r>
                      <a:endParaRPr lang="en-US" sz="2000" i="1"/>
                    </a:p>
                  </a:txBody>
                  <a:tcPr>
                    <a:solidFill>
                      <a:schemeClr val="bg1"/>
                    </a:solidFill>
                  </a:tcPr>
                </a:tc>
                <a:tc>
                  <a:txBody>
                    <a:bodyPr/>
                    <a:lstStyle/>
                    <a:p>
                      <a:pPr marL="0" marR="0" lvl="2" indent="0" algn="l">
                        <a:spcBef>
                          <a:spcPts val="300"/>
                        </a:spcBef>
                        <a:spcAft>
                          <a:spcPts val="300"/>
                        </a:spcAft>
                        <a:buClr>
                          <a:srgbClr val="1C252D"/>
                        </a:buClr>
                        <a:buNone/>
                      </a:pPr>
                      <a:r>
                        <a:rPr lang="en-US" sz="2000" b="0" i="0" u="none" strike="noStrike" noProof="0">
                          <a:solidFill>
                            <a:srgbClr val="1C252D"/>
                          </a:solidFill>
                          <a:latin typeface="Calibri"/>
                        </a:rPr>
                        <a:t>HART and RISE:</a:t>
                      </a:r>
                    </a:p>
                    <a:p>
                      <a:pPr marL="347345" marR="0" lvl="2" indent="-347345" algn="l">
                        <a:spcBef>
                          <a:spcPts val="600"/>
                        </a:spcBef>
                        <a:spcAft>
                          <a:spcPts val="300"/>
                        </a:spcAft>
                        <a:buClr>
                          <a:srgbClr val="1C252D"/>
                        </a:buClr>
                        <a:buFont typeface="Wingdings,Sans-Serif"/>
                        <a:buChar char="§"/>
                      </a:pPr>
                      <a:r>
                        <a:rPr lang="en-US" sz="2000" b="0" i="0" u="none" strike="noStrike" noProof="0">
                          <a:solidFill>
                            <a:srgbClr val="1C252D"/>
                          </a:solidFill>
                          <a:latin typeface="Calibri"/>
                        </a:rPr>
                        <a:t>Key informants (program leads)           </a:t>
                      </a:r>
                    </a:p>
                    <a:p>
                      <a:pPr marL="347345" marR="0" lvl="2" indent="-347345" algn="l">
                        <a:spcBef>
                          <a:spcPts val="600"/>
                        </a:spcBef>
                        <a:spcAft>
                          <a:spcPts val="300"/>
                        </a:spcAft>
                        <a:buClr>
                          <a:srgbClr val="1C252D"/>
                        </a:buClr>
                        <a:buFont typeface="Wingdings,Sans-Serif"/>
                        <a:buChar char="§"/>
                      </a:pPr>
                      <a:r>
                        <a:rPr lang="en-US" sz="2000" b="0" i="0" u="none" strike="noStrike" noProof="0">
                          <a:solidFill>
                            <a:srgbClr val="1C252D"/>
                          </a:solidFill>
                          <a:latin typeface="Calibri"/>
                        </a:rPr>
                        <a:t>Program staff          </a:t>
                      </a:r>
                    </a:p>
                    <a:p>
                      <a:pPr marL="347345" marR="0" lvl="2" indent="-347345" algn="l">
                        <a:spcBef>
                          <a:spcPts val="600"/>
                        </a:spcBef>
                        <a:spcAft>
                          <a:spcPts val="300"/>
                        </a:spcAft>
                        <a:buClr>
                          <a:srgbClr val="1C252D"/>
                        </a:buClr>
                        <a:buFont typeface="Wingdings,Sans-Serif"/>
                        <a:buChar char="§"/>
                      </a:pPr>
                      <a:r>
                        <a:rPr lang="en-US" sz="2000" b="0" i="0" u="none" strike="noStrike" noProof="0">
                          <a:solidFill>
                            <a:srgbClr val="1C252D"/>
                          </a:solidFill>
                          <a:latin typeface="Calibri"/>
                        </a:rPr>
                        <a:t>Program participants or clients  </a:t>
                      </a:r>
                    </a:p>
                    <a:p>
                      <a:pPr marL="347345" marR="0" lvl="2" indent="-347345" algn="l">
                        <a:spcBef>
                          <a:spcPts val="600"/>
                        </a:spcBef>
                        <a:spcAft>
                          <a:spcPts val="300"/>
                        </a:spcAft>
                        <a:buClr>
                          <a:srgbClr val="1C252D"/>
                        </a:buClr>
                        <a:buFont typeface="Wingdings,Sans-Serif"/>
                        <a:buChar char="§"/>
                      </a:pPr>
                      <a:r>
                        <a:rPr lang="en-US" sz="2000" b="0" i="0" u="none" strike="noStrike" noProof="0">
                          <a:solidFill>
                            <a:srgbClr val="1C252D"/>
                          </a:solidFill>
                        </a:rPr>
                        <a:t>Existing HART and RISE program data</a:t>
                      </a:r>
                      <a:endParaRPr lang="en-US" sz="2000" b="0" i="0" u="none" strike="noStrike" noProof="0">
                        <a:solidFill>
                          <a:srgbClr val="1C252D"/>
                        </a:solidFill>
                        <a:latin typeface="Calibri"/>
                      </a:endParaRPr>
                    </a:p>
                    <a:p>
                      <a:pPr marL="342900" marR="0" lvl="2" indent="0" algn="l">
                        <a:spcBef>
                          <a:spcPts val="300"/>
                        </a:spcBef>
                        <a:spcAft>
                          <a:spcPts val="300"/>
                        </a:spcAft>
                        <a:buClr>
                          <a:srgbClr val="1C252D"/>
                        </a:buClr>
                        <a:buNone/>
                      </a:pPr>
                      <a:endParaRPr lang="en-US" sz="2000" b="0" i="0" u="none" strike="noStrike" noProof="0">
                        <a:solidFill>
                          <a:srgbClr val="1C252D"/>
                        </a:solidFill>
                        <a:latin typeface="Calibri"/>
                      </a:endParaRPr>
                    </a:p>
                  </a:txBody>
                  <a:tcPr>
                    <a:solidFill>
                      <a:schemeClr val="bg1"/>
                    </a:solidFill>
                  </a:tcPr>
                </a:tc>
                <a:extLst>
                  <a:ext uri="{0D108BD9-81ED-4DB2-BD59-A6C34878D82A}">
                    <a16:rowId xmlns:a16="http://schemas.microsoft.com/office/drawing/2014/main" val="1714291596"/>
                  </a:ext>
                </a:extLst>
              </a:tr>
            </a:tbl>
          </a:graphicData>
        </a:graphic>
      </p:graphicFrame>
      <p:sp>
        <p:nvSpPr>
          <p:cNvPr id="5" name="Slide Number Placeholder 4">
            <a:extLst>
              <a:ext uri="{FF2B5EF4-FFF2-40B4-BE49-F238E27FC236}">
                <a16:creationId xmlns:a16="http://schemas.microsoft.com/office/drawing/2014/main" id="{1C9EDC19-C67D-9113-518D-61ADBC59BB28}"/>
              </a:ext>
            </a:extLst>
          </p:cNvPr>
          <p:cNvSpPr>
            <a:spLocks noGrp="1"/>
          </p:cNvSpPr>
          <p:nvPr>
            <p:ph type="sldNum" sz="quarter" idx="18"/>
          </p:nvPr>
        </p:nvSpPr>
        <p:spPr/>
        <p:txBody>
          <a:bodyPr/>
          <a:lstStyle/>
          <a:p>
            <a:fld id="{7E1341B0-7904-4148-9082-6535FE1E4D20}" type="slidenum">
              <a:rPr lang="en-US" smtClean="0"/>
              <a:pPr/>
              <a:t>9</a:t>
            </a:fld>
            <a:endParaRPr lang="en-US"/>
          </a:p>
        </p:txBody>
      </p:sp>
      <p:pic>
        <p:nvPicPr>
          <p:cNvPr id="8" name="Picture 7" descr="A close-up of a person smiling&#10;&#10;Description automatically generated">
            <a:extLst>
              <a:ext uri="{FF2B5EF4-FFF2-40B4-BE49-F238E27FC236}">
                <a16:creationId xmlns:a16="http://schemas.microsoft.com/office/drawing/2014/main" id="{71EFDCFF-C023-4121-C69F-8F921B8A70CA}"/>
              </a:ext>
            </a:extLst>
          </p:cNvPr>
          <p:cNvPicPr>
            <a:picLocks noChangeAspect="1"/>
          </p:cNvPicPr>
          <p:nvPr/>
        </p:nvPicPr>
        <p:blipFill>
          <a:blip r:embed="rId3"/>
          <a:stretch>
            <a:fillRect/>
          </a:stretch>
        </p:blipFill>
        <p:spPr>
          <a:xfrm>
            <a:off x="457203" y="54271"/>
            <a:ext cx="548640" cy="549237"/>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6,400+ Job Interview Stock Illustrations, Royalty-Free ...">
            <a:extLst>
              <a:ext uri="{FF2B5EF4-FFF2-40B4-BE49-F238E27FC236}">
                <a16:creationId xmlns:a16="http://schemas.microsoft.com/office/drawing/2014/main" id="{4AF1AE0F-69C4-C00A-54FA-4D3E5E50F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475" y="22263"/>
            <a:ext cx="152400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B3D0A2C-27EC-D3B6-662A-C703A6E1696F}"/>
              </a:ext>
            </a:extLst>
          </p:cNvPr>
          <p:cNvGrpSpPr/>
          <p:nvPr/>
        </p:nvGrpSpPr>
        <p:grpSpPr>
          <a:xfrm>
            <a:off x="9428324" y="6144604"/>
            <a:ext cx="837844" cy="723888"/>
            <a:chOff x="7961660" y="244707"/>
            <a:chExt cx="1467524" cy="1275886"/>
          </a:xfrm>
        </p:grpSpPr>
        <p:sp>
          <p:nvSpPr>
            <p:cNvPr id="4" name="Rectangle 3">
              <a:extLst>
                <a:ext uri="{FF2B5EF4-FFF2-40B4-BE49-F238E27FC236}">
                  <a16:creationId xmlns:a16="http://schemas.microsoft.com/office/drawing/2014/main" id="{F888ECA3-B505-DED8-B68C-20C001504D11}"/>
                </a:ext>
              </a:extLst>
            </p:cNvPr>
            <p:cNvSpPr/>
            <p:nvPr/>
          </p:nvSpPr>
          <p:spPr>
            <a:xfrm>
              <a:off x="8573632" y="492121"/>
              <a:ext cx="805758" cy="82063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5827D3A7-D232-199B-0EB7-913081C70A99}"/>
                </a:ext>
              </a:extLst>
            </p:cNvPr>
            <p:cNvPicPr>
              <a:picLocks noChangeAspect="1"/>
            </p:cNvPicPr>
            <p:nvPr/>
          </p:nvPicPr>
          <p:blipFill rotWithShape="1">
            <a:blip r:embed="rId5"/>
            <a:srcRect r="65822"/>
            <a:stretch/>
          </p:blipFill>
          <p:spPr>
            <a:xfrm>
              <a:off x="7961660" y="244707"/>
              <a:ext cx="1467524" cy="1275886"/>
            </a:xfrm>
            <a:prstGeom prst="rect">
              <a:avLst/>
            </a:prstGeom>
          </p:spPr>
        </p:pic>
      </p:grpSp>
    </p:spTree>
    <p:extLst>
      <p:ext uri="{BB962C8B-B14F-4D97-AF65-F5344CB8AC3E}">
        <p14:creationId xmlns:p14="http://schemas.microsoft.com/office/powerpoint/2010/main" val="4181052196"/>
      </p:ext>
    </p:extLst>
  </p:cSld>
  <p:clrMapOvr>
    <a:masterClrMapping/>
  </p:clrMapOvr>
</p:sld>
</file>

<file path=ppt/theme/theme1.xml><?xml version="1.0" encoding="utf-8"?>
<a:theme xmlns:a="http://schemas.openxmlformats.org/drawingml/2006/main" name="AIR_2023_Dark_All_Colors">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5ABC2525-F20C-4844-92ED-D87AAC21B0B2}" vid="{4B312C9D-9275-4FDD-8187-5E7356BB796F}"/>
    </a:ext>
  </a:extLst>
</a:theme>
</file>

<file path=ppt/theme/theme2.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1" id="{5ABC2525-F20C-4844-92ED-D87AAC21B0B2}" vid="{62DB0F97-F700-4910-9D91-71BC9D8F850D}"/>
    </a:ext>
  </a:extLst>
</a:theme>
</file>

<file path=ppt/theme/theme3.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ppt/theme/theme4.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F3BE9AA31177408C3C0A5A02670DE9" ma:contentTypeVersion="" ma:contentTypeDescription="Create a new document." ma:contentTypeScope="" ma:versionID="c039d6571c725fc2f03e632aed1162f7">
  <xsd:schema xmlns:xsd="http://www.w3.org/2001/XMLSchema" xmlns:xs="http://www.w3.org/2001/XMLSchema" xmlns:p="http://schemas.microsoft.com/office/2006/metadata/properties" xmlns:ns2="A998995B-E8E3-4470-9A49-4CF9BFE3F3C9" xmlns:ns3="a998995b-e8e3-4470-9a49-4cf9bfe3f3c9" xmlns:ns4="8924468b-bb4a-48bf-9ea0-5345c9636ea5" targetNamespace="http://schemas.microsoft.com/office/2006/metadata/properties" ma:root="true" ma:fieldsID="6cfcff6685cd1c5cb783c118bc0b7b35" ns2:_="" ns3:_="" ns4:_="">
    <xsd:import namespace="A998995B-E8E3-4470-9A49-4CF9BFE3F3C9"/>
    <xsd:import namespace="a998995b-e8e3-4470-9a49-4cf9bfe3f3c9"/>
    <xsd:import namespace="8924468b-bb4a-48bf-9ea0-5345c9636ea5"/>
    <xsd:element name="properties">
      <xsd:complexType>
        <xsd:sequence>
          <xsd:element name="documentManagement">
            <xsd:complexType>
              <xsd:all>
                <xsd:element ref="ns2:MediaServiceMetadata" minOccurs="0"/>
                <xsd:element ref="ns2:MediaServiceFastMetadata" minOccurs="0"/>
                <xsd:element ref="ns3:MediaServiceSearchProperties" minOccurs="0"/>
                <xsd:element ref="ns3: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8995B-E8E3-4470-9A49-4CF9BFE3F3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98995b-e8e3-4470-9a49-4cf9bfe3f3c9" elementFormDefault="qualified">
    <xsd:import namespace="http://schemas.microsoft.com/office/2006/documentManagement/types"/>
    <xsd:import namespace="http://schemas.microsoft.com/office/infopath/2007/PartnerControls"/>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24468b-bb4a-48bf-9ea0-5345c9636e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109EF5-078E-4566-BF0E-C316641C24A6}">
  <ds:schemaRefs>
    <ds:schemaRef ds:uri="8924468b-bb4a-48bf-9ea0-5345c9636ea5"/>
    <ds:schemaRef ds:uri="A998995B-E8E3-4470-9A49-4CF9BFE3F3C9"/>
    <ds:schemaRef ds:uri="a998995b-e8e3-4470-9a49-4cf9bfe3f3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8924468b-bb4a-48bf-9ea0-5345c9636ea5"/>
    <ds:schemaRef ds:uri="A998995B-E8E3-4470-9A49-4CF9BFE3F3C9"/>
    <ds:schemaRef ds:uri="a998995b-e8e3-4470-9a49-4cf9bfe3f3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AIR-PPT-Widescreen-(13.33-in-wide)-103023</Template>
  <TotalTime>0</TotalTime>
  <Words>5299</Words>
  <Application>Microsoft Office PowerPoint</Application>
  <PresentationFormat>Widescreen</PresentationFormat>
  <Paragraphs>558</Paragraphs>
  <Slides>39</Slides>
  <Notes>37</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-apple-system</vt:lpstr>
      <vt:lpstr>Aptos</vt:lpstr>
      <vt:lpstr>Arial</vt:lpstr>
      <vt:lpstr>Arial Narrow</vt:lpstr>
      <vt:lpstr>Calibri</vt:lpstr>
      <vt:lpstr>Lucida Sans</vt:lpstr>
      <vt:lpstr>proxima-nova</vt:lpstr>
      <vt:lpstr>Segoe UI Semibold</vt:lpstr>
      <vt:lpstr>Times New Roman</vt:lpstr>
      <vt:lpstr>Wingdings,Sans-Serif</vt:lpstr>
      <vt:lpstr>AIR_2023_Dark_All_Colors</vt:lpstr>
      <vt:lpstr>AIR_2023_Light_PPT</vt:lpstr>
      <vt:lpstr>Community Health and Violence Prevention Services (CHVPS) Evaluation for Harris County Public Health Services</vt:lpstr>
      <vt:lpstr>Presentation Goals</vt:lpstr>
      <vt:lpstr>Team Structure</vt:lpstr>
      <vt:lpstr>Dr. Trenita Childers</vt:lpstr>
      <vt:lpstr>Dr. Sylvia Epps</vt:lpstr>
      <vt:lpstr>Evaluation Overview</vt:lpstr>
      <vt:lpstr>Formative Evaluation of Program Implementation</vt:lpstr>
      <vt:lpstr>Dr. Jasmine Olivier-McGregor</vt:lpstr>
      <vt:lpstr>Formative Evaluation Research Questions</vt:lpstr>
      <vt:lpstr>Formative Evaluation of Program Design</vt:lpstr>
      <vt:lpstr>Summative Evaluation of Program Impacts</vt:lpstr>
      <vt:lpstr>Dr. Matthew Sweeney</vt:lpstr>
      <vt:lpstr>Summative Evaluation Research Questions</vt:lpstr>
      <vt:lpstr>Summative Evaluation Data Sources</vt:lpstr>
      <vt:lpstr>Dr. Candace Hester</vt:lpstr>
      <vt:lpstr>RISE Summative Evaluation Design</vt:lpstr>
      <vt:lpstr>RISE Summative Evaluation Design</vt:lpstr>
      <vt:lpstr>HART Summative Evaluation Design</vt:lpstr>
      <vt:lpstr>Cost Evaluation</vt:lpstr>
      <vt:lpstr>Dr. Maya Escueta</vt:lpstr>
      <vt:lpstr>Cost Evaluation</vt:lpstr>
      <vt:lpstr>Cost Evaluation Data Sources</vt:lpstr>
      <vt:lpstr>Cost Evaluation Analysis</vt:lpstr>
      <vt:lpstr>Project Timeline and Commitments</vt:lpstr>
      <vt:lpstr>Dr. Maura Shramko</vt:lpstr>
      <vt:lpstr>Project Timeline – Key Phases</vt:lpstr>
      <vt:lpstr>AIR and DIR bring a shared commitment to bridging rigorous research and culturally responsive practice to enable effective solutions</vt:lpstr>
      <vt:lpstr>Public health approaches to violence prevention and intervention embrace the social determinants of health.</vt:lpstr>
      <vt:lpstr>Thank you! </vt:lpstr>
      <vt:lpstr>Questions?</vt:lpstr>
      <vt:lpstr>Supplementary Slides</vt:lpstr>
      <vt:lpstr>Feasible Project Timeline</vt:lpstr>
      <vt:lpstr>Capabilities and Competencies</vt:lpstr>
      <vt:lpstr>Capabilities and Competencies</vt:lpstr>
      <vt:lpstr>Capabilities and Competencies</vt:lpstr>
      <vt:lpstr>AIR Portfolio for Advancing Justice</vt:lpstr>
      <vt:lpstr>AIR’s mission is to generate and use rigorous evidence that  contributes to a better, more equitable world.</vt:lpstr>
      <vt:lpstr>AIR’s mission is to generate and use rigorous evidence that  contributes to a better, more equitable world. </vt:lpstr>
      <vt:lpstr>Commitment to Diversity, Equity, and Inclusion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Health and Violence Prevention Services (CHVPS) Evaluation for Harris County Public Health Services</dc:title>
  <dc:subject>AIR Presentation</dc:subject>
  <dc:creator>Rosenstein, Jakob</dc:creator>
  <cp:keywords>Add appropriate tags for accessibility</cp:keywords>
  <cp:lastModifiedBy>Shramko, Maura</cp:lastModifiedBy>
  <cp:revision>2</cp:revision>
  <cp:lastPrinted>2017-10-19T00:36:21Z</cp:lastPrinted>
  <dcterms:created xsi:type="dcterms:W3CDTF">2024-08-23T13:35:55Z</dcterms:created>
  <dcterms:modified xsi:type="dcterms:W3CDTF">2024-08-28T16:20:47Z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0x010100CFF3BE9AA31177408C3C0A5A02670DE9</vt:lpwstr>
  </property>
  <property fmtid="{D5CDD505-2E9C-101B-9397-08002B2CF9AE}" pid="4" name="TaxKeyword">
    <vt:lpwstr>403;#Add appropriate tags for accessibility|eab204ad-ef36-4d01-a7c0-674086fd960c</vt:lpwstr>
  </property>
</Properties>
</file>